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25"/>
  </p:notesMasterIdLst>
  <p:sldIdLst>
    <p:sldId id="256" r:id="rId2"/>
    <p:sldId id="272" r:id="rId3"/>
    <p:sldId id="278" r:id="rId4"/>
    <p:sldId id="276" r:id="rId5"/>
    <p:sldId id="284" r:id="rId6"/>
    <p:sldId id="280" r:id="rId7"/>
    <p:sldId id="283" r:id="rId8"/>
    <p:sldId id="260" r:id="rId9"/>
    <p:sldId id="258" r:id="rId10"/>
    <p:sldId id="259" r:id="rId11"/>
    <p:sldId id="261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85" r:id="rId22"/>
    <p:sldId id="286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jitsu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4" autoAdjust="0"/>
    <p:restoredTop sz="94660"/>
  </p:normalViewPr>
  <p:slideViewPr>
    <p:cSldViewPr>
      <p:cViewPr varScale="1">
        <p:scale>
          <a:sx n="107" d="100"/>
          <a:sy n="107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11E4F-F7AB-4DF3-A77B-23409D4A23CC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C9132-F138-4BB3-BC06-F1D1DAC92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0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C9132-F138-4BB3-BC06-F1D1DAC92E4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6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269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5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864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1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2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9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39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905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2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B61F-3EC9-4078-8DEE-E640DB5B20A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C1BAE-A0AC-41CF-BF0D-B6415ECFD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5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www.balkan-noborder.com/" TargetMode="External"/><Relationship Id="rId7" Type="http://schemas.openxmlformats.org/officeDocument/2006/relationships/hyperlink" Target="https://twitter.com/idm_tirana" TargetMode="External"/><Relationship Id="rId2" Type="http://schemas.openxmlformats.org/officeDocument/2006/relationships/hyperlink" Target="http://www.idmalban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3.png"/><Relationship Id="rId5" Type="http://schemas.openxmlformats.org/officeDocument/2006/relationships/hyperlink" Target="https://www.facebook.com/IDMAlbania/" TargetMode="External"/><Relationship Id="rId10" Type="http://schemas.openxmlformats.org/officeDocument/2006/relationships/image" Target="../media/image2.png"/><Relationship Id="rId4" Type="http://schemas.openxmlformats.org/officeDocument/2006/relationships/hyperlink" Target="mailto:info@idmalbania.org" TargetMode="Externa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667000"/>
            <a:ext cx="8458200" cy="3733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err="1" smtClean="0">
                <a:solidFill>
                  <a:srgbClr val="00B0F0"/>
                </a:solidFill>
              </a:rPr>
              <a:t>Sesion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I</a:t>
            </a:r>
            <a:r>
              <a:rPr lang="en-US" b="1" dirty="0" err="1" smtClean="0">
                <a:solidFill>
                  <a:srgbClr val="00B0F0"/>
                </a:solidFill>
              </a:rPr>
              <a:t>nformimi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 smtClean="0"/>
              <a:t>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Programi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i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Grantit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për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Ngritjen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Kapaciteteve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të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Shoqërisë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Civile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dhe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Advokimin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Qendra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nformimit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Europian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5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Dhjetor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2017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</a:rPr>
              <a:t>             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pic>
        <p:nvPicPr>
          <p:cNvPr id="8" name="image3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08479" y="187075"/>
            <a:ext cx="1952625" cy="809625"/>
          </a:xfrm>
          <a:prstGeom prst="rect">
            <a:avLst/>
          </a:prstGeom>
        </p:spPr>
      </p:pic>
      <p:pic>
        <p:nvPicPr>
          <p:cNvPr id="9" name="image2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2647" y="265194"/>
            <a:ext cx="969953" cy="649619"/>
          </a:xfrm>
          <a:prstGeom prst="rect">
            <a:avLst/>
          </a:prstGeom>
        </p:spPr>
      </p:pic>
      <p:pic>
        <p:nvPicPr>
          <p:cNvPr id="10" name="image1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33800" y="187075"/>
            <a:ext cx="2209800" cy="727739"/>
          </a:xfrm>
          <a:prstGeom prst="rect">
            <a:avLst/>
          </a:prstGeom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85800" y="934284"/>
            <a:ext cx="12954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Ky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projekt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financohet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nga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Bashkimi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Evropian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Treguesit</a:t>
            </a:r>
            <a:r>
              <a:rPr lang="en-US" b="1" dirty="0">
                <a:solidFill>
                  <a:schemeClr val="accent1"/>
                </a:solidFill>
              </a:rPr>
              <a:t> e </a:t>
            </a:r>
            <a:r>
              <a:rPr lang="en-US" b="1" dirty="0" err="1">
                <a:solidFill>
                  <a:schemeClr val="accent1"/>
                </a:solidFill>
              </a:rPr>
              <a:t>Projektit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42" y="1493838"/>
            <a:ext cx="8255758" cy="52117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Programi</a:t>
            </a:r>
            <a:r>
              <a:rPr lang="en-US" dirty="0" smtClean="0"/>
              <a:t> i </a:t>
            </a:r>
            <a:r>
              <a:rPr lang="en-US" dirty="0" err="1" smtClean="0"/>
              <a:t>Grantit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/>
              <a:t>Ngritjen</a:t>
            </a:r>
            <a:r>
              <a:rPr lang="en-US" dirty="0"/>
              <a:t> e </a:t>
            </a:r>
            <a:r>
              <a:rPr lang="en-US" dirty="0" err="1"/>
              <a:t>Kapaciteteve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dhe </a:t>
            </a:r>
            <a:r>
              <a:rPr lang="en-US" dirty="0" err="1" smtClean="0"/>
              <a:t>Advokimin</a:t>
            </a:r>
            <a:r>
              <a:rPr lang="en-US" dirty="0" smtClean="0"/>
              <a:t> </a:t>
            </a:r>
            <a:r>
              <a:rPr lang="en-US" dirty="0" err="1"/>
              <a:t>synon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arrijë</a:t>
            </a:r>
            <a:r>
              <a:rPr lang="en-US" dirty="0"/>
              <a:t> </a:t>
            </a:r>
            <a:r>
              <a:rPr lang="en-US" dirty="0" err="1"/>
              <a:t>treguesit</a:t>
            </a:r>
            <a:r>
              <a:rPr lang="en-US" dirty="0"/>
              <a:t> e </a:t>
            </a:r>
            <a:r>
              <a:rPr lang="en-US" dirty="0" err="1"/>
              <a:t>mëposhtëm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projektit</a:t>
            </a:r>
            <a:r>
              <a:rPr lang="en-US" dirty="0"/>
              <a:t>. </a:t>
            </a:r>
            <a:r>
              <a:rPr lang="en-US" b="1" dirty="0" err="1">
                <a:solidFill>
                  <a:srgbClr val="00B050"/>
                </a:solidFill>
              </a:rPr>
              <a:t>Aplikantët</a:t>
            </a:r>
            <a:r>
              <a:rPr lang="en-US" b="1" dirty="0">
                <a:solidFill>
                  <a:srgbClr val="00B050"/>
                </a:solidFill>
              </a:rPr>
              <a:t> e </a:t>
            </a:r>
            <a:r>
              <a:rPr lang="en-US" b="1" dirty="0" err="1">
                <a:solidFill>
                  <a:srgbClr val="00B050"/>
                </a:solidFill>
              </a:rPr>
              <a:t>mundshëm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duhet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të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adresojnë</a:t>
            </a:r>
            <a:r>
              <a:rPr lang="en-US" b="1" dirty="0">
                <a:solidFill>
                  <a:srgbClr val="00B050"/>
                </a:solidFill>
              </a:rPr>
              <a:t> se </a:t>
            </a:r>
            <a:r>
              <a:rPr lang="en-US" b="1" dirty="0" err="1">
                <a:solidFill>
                  <a:srgbClr val="00B050"/>
                </a:solidFill>
              </a:rPr>
              <a:t>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objektivat</a:t>
            </a:r>
            <a:r>
              <a:rPr lang="en-US" b="1" dirty="0">
                <a:solidFill>
                  <a:srgbClr val="00B050"/>
                </a:solidFill>
              </a:rPr>
              <a:t> e </a:t>
            </a:r>
            <a:r>
              <a:rPr lang="en-US" b="1" dirty="0" err="1">
                <a:solidFill>
                  <a:srgbClr val="00B050"/>
                </a:solidFill>
              </a:rPr>
              <a:t>projektit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të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tyre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përputhen</a:t>
            </a:r>
            <a:r>
              <a:rPr lang="en-US" b="1" dirty="0">
                <a:solidFill>
                  <a:srgbClr val="00B050"/>
                </a:solidFill>
              </a:rPr>
              <a:t> me </a:t>
            </a:r>
            <a:r>
              <a:rPr lang="en-US" b="1" dirty="0" err="1">
                <a:solidFill>
                  <a:srgbClr val="00B050"/>
                </a:solidFill>
              </a:rPr>
              <a:t>këta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tregues</a:t>
            </a:r>
            <a:r>
              <a:rPr lang="en-US" b="1" dirty="0" smtClean="0">
                <a:solidFill>
                  <a:srgbClr val="00B050"/>
                </a:solidFill>
              </a:rPr>
              <a:t>: 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 err="1"/>
              <a:t>N</a:t>
            </a:r>
            <a:r>
              <a:rPr lang="en-US" dirty="0" err="1" smtClean="0"/>
              <a:t>umri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Grupeve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veprimit</a:t>
            </a:r>
            <a:r>
              <a:rPr lang="en-US" dirty="0"/>
              <a:t> dhe </a:t>
            </a:r>
            <a:r>
              <a:rPr lang="en-US" dirty="0" err="1"/>
              <a:t>organizatave</a:t>
            </a:r>
            <a:r>
              <a:rPr lang="en-US" dirty="0"/>
              <a:t> </a:t>
            </a:r>
            <a:r>
              <a:rPr lang="en-US" dirty="0" err="1"/>
              <a:t>bazë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mbështetura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rrjetet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; </a:t>
            </a:r>
          </a:p>
          <a:p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aktiviteteve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përbashkëta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rrjeteve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zhvillimit</a:t>
            </a:r>
            <a:r>
              <a:rPr lang="en-US" dirty="0"/>
              <a:t> rural, </a:t>
            </a:r>
            <a:r>
              <a:rPr lang="en-US" dirty="0" err="1"/>
              <a:t>anëtarëve</a:t>
            </a:r>
            <a:r>
              <a:rPr lang="en-US" dirty="0"/>
              <a:t> dhe </a:t>
            </a:r>
            <a:r>
              <a:rPr lang="en-US" dirty="0" err="1"/>
              <a:t>OShC-ve</a:t>
            </a:r>
            <a:r>
              <a:rPr lang="en-US" dirty="0"/>
              <a:t> me media; </a:t>
            </a:r>
          </a:p>
          <a:p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përfaqësuesve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dhe </a:t>
            </a:r>
            <a:r>
              <a:rPr lang="en-US" dirty="0" err="1"/>
              <a:t>publikut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gjerë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informuar</a:t>
            </a:r>
            <a:r>
              <a:rPr lang="en-US" dirty="0"/>
              <a:t> </a:t>
            </a:r>
            <a:r>
              <a:rPr lang="en-US" dirty="0" err="1"/>
              <a:t>rreth</a:t>
            </a:r>
            <a:r>
              <a:rPr lang="en-US" dirty="0"/>
              <a:t> </a:t>
            </a:r>
            <a:r>
              <a:rPr lang="en-US" dirty="0" err="1"/>
              <a:t>qasjes</a:t>
            </a:r>
            <a:r>
              <a:rPr lang="en-US" dirty="0"/>
              <a:t> LEADER dhe CLLD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seancave</a:t>
            </a:r>
            <a:r>
              <a:rPr lang="en-US" dirty="0"/>
              <a:t> </a:t>
            </a:r>
            <a:r>
              <a:rPr lang="en-US" dirty="0" err="1"/>
              <a:t>informuese</a:t>
            </a:r>
            <a:r>
              <a:rPr lang="en-US" dirty="0"/>
              <a:t> dhe </a:t>
            </a:r>
            <a:r>
              <a:rPr lang="en-US" dirty="0" err="1"/>
              <a:t>paketave</a:t>
            </a:r>
            <a:r>
              <a:rPr lang="en-US" dirty="0"/>
              <a:t> informative; </a:t>
            </a:r>
          </a:p>
          <a:p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trajnuarve</a:t>
            </a:r>
            <a:r>
              <a:rPr lang="en-US" dirty="0"/>
              <a:t> </a:t>
            </a:r>
            <a:r>
              <a:rPr lang="en-US" dirty="0" err="1"/>
              <a:t>rreth</a:t>
            </a:r>
            <a:r>
              <a:rPr lang="en-US" dirty="0"/>
              <a:t> </a:t>
            </a:r>
            <a:r>
              <a:rPr lang="en-US" dirty="0" err="1"/>
              <a:t>qeverisjes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brendshme</a:t>
            </a:r>
            <a:r>
              <a:rPr lang="en-US" dirty="0"/>
              <a:t>, </a:t>
            </a:r>
            <a:r>
              <a:rPr lang="en-US" dirty="0" err="1"/>
              <a:t>menaxhimit</a:t>
            </a:r>
            <a:r>
              <a:rPr lang="en-US" dirty="0"/>
              <a:t> </a:t>
            </a:r>
            <a:r>
              <a:rPr lang="en-US" dirty="0" err="1"/>
              <a:t>financiar</a:t>
            </a:r>
            <a:r>
              <a:rPr lang="en-US" dirty="0"/>
              <a:t> dhe </a:t>
            </a:r>
            <a:r>
              <a:rPr lang="en-US" dirty="0" err="1"/>
              <a:t>të</a:t>
            </a:r>
            <a:r>
              <a:rPr lang="en-US" dirty="0"/>
              <a:t> projekteve, </a:t>
            </a:r>
            <a:r>
              <a:rPr lang="en-US" dirty="0" err="1"/>
              <a:t>planifikimit</a:t>
            </a:r>
            <a:r>
              <a:rPr lang="en-US" dirty="0"/>
              <a:t> </a:t>
            </a:r>
            <a:r>
              <a:rPr lang="en-US" dirty="0" err="1"/>
              <a:t>afatgjatë</a:t>
            </a:r>
            <a:r>
              <a:rPr lang="en-US" dirty="0"/>
              <a:t> dhe </a:t>
            </a:r>
            <a:r>
              <a:rPr lang="en-US" dirty="0" err="1"/>
              <a:t>diversifikimit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financimit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7 </a:t>
            </a:r>
            <a:r>
              <a:rPr lang="en-US" dirty="0" err="1"/>
              <a:t>seminareve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; </a:t>
            </a:r>
          </a:p>
          <a:p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pjesëmarrësve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zhvillimin</a:t>
            </a:r>
            <a:r>
              <a:rPr lang="en-US" dirty="0"/>
              <a:t> e </a:t>
            </a:r>
            <a:r>
              <a:rPr lang="en-US" dirty="0" err="1"/>
              <a:t>planeve</a:t>
            </a:r>
            <a:r>
              <a:rPr lang="en-US" dirty="0"/>
              <a:t> </a:t>
            </a:r>
            <a:r>
              <a:rPr lang="en-US" dirty="0" err="1"/>
              <a:t>organizative</a:t>
            </a:r>
            <a:r>
              <a:rPr lang="en-US" dirty="0"/>
              <a:t> </a:t>
            </a:r>
            <a:r>
              <a:rPr lang="en-US" dirty="0" err="1"/>
              <a:t>strategjke</a:t>
            </a:r>
            <a:r>
              <a:rPr lang="en-US" dirty="0"/>
              <a:t> </a:t>
            </a:r>
            <a:r>
              <a:rPr lang="en-US" dirty="0" err="1"/>
              <a:t>afatgjata</a:t>
            </a:r>
            <a:r>
              <a:rPr lang="en-US" dirty="0"/>
              <a:t> dhe </a:t>
            </a:r>
            <a:r>
              <a:rPr lang="en-US" dirty="0" err="1"/>
              <a:t>planeve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mbledhjen</a:t>
            </a:r>
            <a:r>
              <a:rPr lang="en-US" dirty="0"/>
              <a:t> e </a:t>
            </a:r>
            <a:r>
              <a:rPr lang="en-US" dirty="0" err="1"/>
              <a:t>fondeve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rrjeteve</a:t>
            </a:r>
            <a:r>
              <a:rPr lang="en-US" dirty="0"/>
              <a:t> </a:t>
            </a:r>
            <a:r>
              <a:rPr lang="en-US" dirty="0" err="1"/>
              <a:t>zhvillimore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</a:t>
            </a:r>
            <a:r>
              <a:rPr lang="en-US" dirty="0" err="1"/>
              <a:t>formale</a:t>
            </a:r>
            <a:r>
              <a:rPr lang="en-US" dirty="0"/>
              <a:t> dhe </a:t>
            </a:r>
            <a:r>
              <a:rPr lang="en-US" dirty="0" err="1"/>
              <a:t>joformale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Pranueshmëria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72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Organizatat</a:t>
            </a:r>
            <a:r>
              <a:rPr lang="en-US" sz="2800" dirty="0" smtClean="0"/>
              <a:t> e </a:t>
            </a:r>
            <a:r>
              <a:rPr lang="en-US" sz="2800" dirty="0" err="1" smtClean="0"/>
              <a:t>shoqërisë</a:t>
            </a:r>
            <a:r>
              <a:rPr lang="en-US" sz="2800" dirty="0" smtClean="0"/>
              <a:t> </a:t>
            </a:r>
            <a:r>
              <a:rPr lang="en-US" sz="2800" dirty="0" err="1" smtClean="0"/>
              <a:t>civile</a:t>
            </a:r>
            <a:r>
              <a:rPr lang="en-US" sz="2800" dirty="0" smtClean="0"/>
              <a:t>,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/>
              <a:t>regjistruara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shtatë</a:t>
            </a:r>
            <a:r>
              <a:rPr lang="en-US" sz="2800" dirty="0"/>
              <a:t> </a:t>
            </a:r>
            <a:r>
              <a:rPr lang="en-US" sz="2800" dirty="0" err="1"/>
              <a:t>vendet</a:t>
            </a:r>
            <a:r>
              <a:rPr lang="en-US" sz="2800" dirty="0"/>
              <a:t> e </a:t>
            </a:r>
            <a:r>
              <a:rPr lang="en-US" sz="2800" dirty="0" err="1" smtClean="0"/>
              <a:t>Grantit</a:t>
            </a:r>
            <a:r>
              <a:rPr lang="en-US" sz="2800" dirty="0" smtClean="0"/>
              <a:t> do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kenë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drejtë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mbështetje</a:t>
            </a:r>
            <a:r>
              <a:rPr lang="en-US" sz="2800" dirty="0"/>
              <a:t> </a:t>
            </a:r>
            <a:r>
              <a:rPr lang="en-US" sz="2800" dirty="0" err="1" smtClean="0"/>
              <a:t>financiare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Persona </a:t>
            </a:r>
            <a:r>
              <a:rPr lang="en-US" sz="2800" dirty="0" err="1" smtClean="0"/>
              <a:t>juridikë</a:t>
            </a:r>
            <a:endParaRPr lang="en-US" sz="2800" dirty="0"/>
          </a:p>
          <a:p>
            <a:r>
              <a:rPr lang="en-US" sz="2800" dirty="0" smtClean="0"/>
              <a:t>Jo-</a:t>
            </a:r>
            <a:r>
              <a:rPr lang="en-US" sz="2800" dirty="0" err="1" smtClean="0"/>
              <a:t>fitimprurëse</a:t>
            </a:r>
            <a:r>
              <a:rPr lang="en-US" sz="2800" dirty="0"/>
              <a:t> </a:t>
            </a:r>
          </a:p>
          <a:p>
            <a:r>
              <a:rPr lang="en-US" sz="2800" dirty="0" err="1" smtClean="0"/>
              <a:t>Organizata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/>
              <a:t>shoqërisë</a:t>
            </a:r>
            <a:r>
              <a:rPr lang="en-US" sz="2800" dirty="0"/>
              <a:t> </a:t>
            </a:r>
            <a:r>
              <a:rPr lang="en-US" sz="2800" dirty="0" err="1"/>
              <a:t>civile</a:t>
            </a:r>
            <a:r>
              <a:rPr lang="en-US" sz="2800" dirty="0"/>
              <a:t> </a:t>
            </a:r>
            <a:r>
              <a:rPr lang="en-US" sz="2800" dirty="0" err="1"/>
              <a:t>ose</a:t>
            </a:r>
            <a:r>
              <a:rPr lang="en-US" sz="2800" dirty="0"/>
              <a:t> </a:t>
            </a:r>
            <a:r>
              <a:rPr lang="en-US" sz="2800" dirty="0" err="1"/>
              <a:t>rrjeti</a:t>
            </a:r>
            <a:r>
              <a:rPr lang="en-US" sz="2800" dirty="0"/>
              <a:t> </a:t>
            </a:r>
            <a:r>
              <a:rPr lang="en-US" sz="2800" dirty="0" err="1"/>
              <a:t>përfaqësues</a:t>
            </a:r>
            <a:r>
              <a:rPr lang="en-US" sz="2800" dirty="0"/>
              <a:t> i </a:t>
            </a:r>
            <a:r>
              <a:rPr lang="en-US" sz="2800" dirty="0" err="1"/>
              <a:t>OShC-ve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punojnë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ose</a:t>
            </a:r>
            <a:r>
              <a:rPr lang="en-US" sz="2800" dirty="0"/>
              <a:t> </a:t>
            </a:r>
            <a:r>
              <a:rPr lang="en-US" sz="2800" dirty="0" err="1"/>
              <a:t>më</a:t>
            </a:r>
            <a:r>
              <a:rPr lang="en-US" sz="2800" dirty="0"/>
              <a:t> </a:t>
            </a:r>
            <a:r>
              <a:rPr lang="en-US" sz="2800" dirty="0" err="1"/>
              <a:t>shumë</a:t>
            </a:r>
            <a:r>
              <a:rPr lang="en-US" sz="2800" dirty="0"/>
              <a:t> </a:t>
            </a:r>
            <a:r>
              <a:rPr lang="en-US" sz="2800" dirty="0" err="1"/>
              <a:t>fusha</a:t>
            </a:r>
            <a:r>
              <a:rPr lang="en-US" sz="2800" dirty="0"/>
              <a:t> </a:t>
            </a:r>
            <a:r>
              <a:rPr lang="en-US" sz="2800" dirty="0" err="1"/>
              <a:t>tematike</a:t>
            </a:r>
            <a:r>
              <a:rPr lang="en-US" sz="2800" dirty="0"/>
              <a:t> </a:t>
            </a:r>
            <a:r>
              <a:rPr lang="en-US" sz="2800" dirty="0" err="1"/>
              <a:t>relevante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këtë</a:t>
            </a:r>
            <a:r>
              <a:rPr lang="en-US" sz="2800" dirty="0"/>
              <a:t> </a:t>
            </a:r>
            <a:r>
              <a:rPr lang="en-US" sz="2800" dirty="0" err="1"/>
              <a:t>Thirrje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Propozime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/>
              <a:t>ë</a:t>
            </a:r>
            <a:r>
              <a:rPr lang="en-US" sz="2800" dirty="0" smtClean="0"/>
              <a:t> </a:t>
            </a:r>
            <a:r>
              <a:rPr lang="en-US" sz="2800" dirty="0" err="1"/>
              <a:t>jenë</a:t>
            </a:r>
            <a:r>
              <a:rPr lang="en-US" sz="2800" dirty="0"/>
              <a:t> </a:t>
            </a:r>
            <a:r>
              <a:rPr lang="en-US" sz="2800" dirty="0" err="1"/>
              <a:t>aktiv</a:t>
            </a:r>
            <a:r>
              <a:rPr lang="en-US" sz="2800" dirty="0"/>
              <a:t>,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verifikuar</a:t>
            </a:r>
            <a:r>
              <a:rPr lang="en-US" sz="2800" dirty="0"/>
              <a:t> me </a:t>
            </a:r>
            <a:r>
              <a:rPr lang="en-US" sz="2800" dirty="0" err="1">
                <a:solidFill>
                  <a:srgbClr val="00B050"/>
                </a:solidFill>
              </a:rPr>
              <a:t>ekstrakt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nga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regjistri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kombëtar</a:t>
            </a:r>
            <a:r>
              <a:rPr lang="en-US" sz="2800" dirty="0">
                <a:solidFill>
                  <a:srgbClr val="00B050"/>
                </a:solidFill>
              </a:rPr>
              <a:t>;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 err="1" smtClean="0"/>
              <a:t>Buxheti</a:t>
            </a:r>
            <a:r>
              <a:rPr lang="en-US" sz="2800" dirty="0" smtClean="0"/>
              <a:t> </a:t>
            </a:r>
            <a:r>
              <a:rPr lang="en-US" sz="2800" dirty="0" err="1"/>
              <a:t>maksimal</a:t>
            </a:r>
            <a:r>
              <a:rPr lang="en-US" sz="2800" dirty="0"/>
              <a:t> </a:t>
            </a:r>
            <a:r>
              <a:rPr lang="en-US" sz="2800" dirty="0" err="1"/>
              <a:t>vjetor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është</a:t>
            </a:r>
            <a:r>
              <a:rPr lang="en-US" sz="2800" dirty="0">
                <a:solidFill>
                  <a:srgbClr val="00B050"/>
                </a:solidFill>
              </a:rPr>
              <a:t> i </a:t>
            </a:r>
            <a:r>
              <a:rPr lang="en-US" sz="2800" dirty="0" err="1">
                <a:solidFill>
                  <a:srgbClr val="00B050"/>
                </a:solidFill>
              </a:rPr>
              <a:t>barabartë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ose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më</a:t>
            </a:r>
            <a:r>
              <a:rPr lang="en-US" sz="2800" dirty="0">
                <a:solidFill>
                  <a:srgbClr val="00B050"/>
                </a:solidFill>
              </a:rPr>
              <a:t> i </a:t>
            </a:r>
            <a:r>
              <a:rPr lang="en-US" sz="2800" dirty="0" err="1">
                <a:solidFill>
                  <a:srgbClr val="00B050"/>
                </a:solidFill>
              </a:rPr>
              <a:t>ulët</a:t>
            </a:r>
            <a:r>
              <a:rPr lang="en-US" sz="2800" dirty="0">
                <a:solidFill>
                  <a:srgbClr val="00B050"/>
                </a:solidFill>
              </a:rPr>
              <a:t> se 17.000 EURO </a:t>
            </a:r>
            <a:r>
              <a:rPr lang="en-US" sz="2800" dirty="0" err="1">
                <a:solidFill>
                  <a:srgbClr val="00B050"/>
                </a:solidFill>
              </a:rPr>
              <a:t>për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çdo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aplikant</a:t>
            </a:r>
            <a:r>
              <a:rPr lang="en-US" sz="2800" dirty="0">
                <a:solidFill>
                  <a:srgbClr val="00B050"/>
                </a:solidFill>
              </a:rPr>
              <a:t> dhe </a:t>
            </a:r>
            <a:r>
              <a:rPr lang="en-US" sz="2800" dirty="0" err="1">
                <a:solidFill>
                  <a:srgbClr val="00B050"/>
                </a:solidFill>
              </a:rPr>
              <a:t>çdo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bashkë-aplikant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në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partneritet</a:t>
            </a:r>
            <a:r>
              <a:rPr lang="en-US" sz="2800" dirty="0">
                <a:solidFill>
                  <a:srgbClr val="00B050"/>
                </a:solidFill>
              </a:rPr>
              <a:t>,</a:t>
            </a:r>
            <a:r>
              <a:rPr lang="en-US" sz="2800" dirty="0"/>
              <a:t> </a:t>
            </a:r>
            <a:r>
              <a:rPr lang="en-US" sz="2800" u="sng" dirty="0" err="1"/>
              <a:t>në</a:t>
            </a:r>
            <a:r>
              <a:rPr lang="en-US" sz="2800" u="sng" dirty="0"/>
              <a:t> </a:t>
            </a:r>
            <a:r>
              <a:rPr lang="en-US" sz="2800" u="sng" dirty="0" err="1"/>
              <a:t>dy</a:t>
            </a:r>
            <a:r>
              <a:rPr lang="en-US" sz="2800" u="sng" dirty="0"/>
              <a:t> </a:t>
            </a:r>
            <a:r>
              <a:rPr lang="en-US" sz="2800" u="sng" dirty="0" err="1"/>
              <a:t>vitet</a:t>
            </a:r>
            <a:r>
              <a:rPr lang="en-US" sz="2800" u="sng" dirty="0"/>
              <a:t> e </a:t>
            </a:r>
            <a:r>
              <a:rPr lang="en-US" sz="2800" u="sng" dirty="0" err="1" smtClean="0"/>
              <a:t>fundit</a:t>
            </a:r>
            <a:r>
              <a:rPr lang="en-US" sz="2800" u="sng" dirty="0" smtClean="0"/>
              <a:t>;</a:t>
            </a:r>
            <a:endParaRPr lang="en-US" sz="2800" u="sng" dirty="0"/>
          </a:p>
          <a:p>
            <a:r>
              <a:rPr lang="en-US" sz="2800" dirty="0" err="1"/>
              <a:t>T</a:t>
            </a:r>
            <a:r>
              <a:rPr lang="en-US" sz="2800" dirty="0" err="1" smtClean="0"/>
              <a:t>ë</a:t>
            </a:r>
            <a:r>
              <a:rPr lang="en-US" sz="2800" dirty="0" smtClean="0"/>
              <a:t> </a:t>
            </a:r>
            <a:r>
              <a:rPr lang="en-US" sz="2800" dirty="0" err="1"/>
              <a:t>ketë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zhvillimin</a:t>
            </a:r>
            <a:r>
              <a:rPr lang="en-US" sz="2800" dirty="0">
                <a:solidFill>
                  <a:srgbClr val="00B050"/>
                </a:solidFill>
              </a:rPr>
              <a:t> rural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fushë</a:t>
            </a:r>
            <a:r>
              <a:rPr lang="en-US" sz="2800" dirty="0"/>
              <a:t> </a:t>
            </a:r>
            <a:r>
              <a:rPr lang="en-US" sz="2800" dirty="0" err="1"/>
              <a:t>kryesore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punës</a:t>
            </a:r>
            <a:r>
              <a:rPr lang="en-US" sz="2800" dirty="0"/>
              <a:t>, me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histori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zhvillimin</a:t>
            </a:r>
            <a:r>
              <a:rPr lang="en-US" sz="2800" dirty="0"/>
              <a:t> e </a:t>
            </a:r>
            <a:r>
              <a:rPr lang="en-US" sz="2800" dirty="0" err="1"/>
              <a:t>qëndrueshëm</a:t>
            </a:r>
            <a:r>
              <a:rPr lang="en-US" sz="2800" dirty="0"/>
              <a:t>, dhe/</a:t>
            </a:r>
            <a:r>
              <a:rPr lang="en-US" sz="2800" dirty="0" err="1"/>
              <a:t>ose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punon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ose</a:t>
            </a:r>
            <a:r>
              <a:rPr lang="en-US" sz="2800" dirty="0"/>
              <a:t> </a:t>
            </a:r>
            <a:r>
              <a:rPr lang="en-US" sz="2800" dirty="0" err="1"/>
              <a:t>më</a:t>
            </a:r>
            <a:r>
              <a:rPr lang="en-US" sz="2800" dirty="0"/>
              <a:t> </a:t>
            </a:r>
            <a:r>
              <a:rPr lang="en-US" sz="2800" dirty="0" err="1"/>
              <a:t>shumë</a:t>
            </a:r>
            <a:r>
              <a:rPr lang="en-US" sz="2800" dirty="0"/>
              <a:t> </a:t>
            </a:r>
            <a:r>
              <a:rPr lang="en-US" sz="2800" dirty="0" err="1"/>
              <a:t>fusha</a:t>
            </a:r>
            <a:r>
              <a:rPr lang="en-US" sz="2800" dirty="0"/>
              <a:t> </a:t>
            </a:r>
            <a:r>
              <a:rPr lang="en-US" sz="2800" dirty="0" err="1"/>
              <a:t>tematike</a:t>
            </a:r>
            <a:r>
              <a:rPr lang="en-US" sz="2800" dirty="0"/>
              <a:t> </a:t>
            </a:r>
            <a:r>
              <a:rPr lang="en-US" sz="2800" dirty="0" err="1"/>
              <a:t>relevante</a:t>
            </a:r>
            <a:r>
              <a:rPr lang="en-US" sz="2800" dirty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/>
              <a:t>këtë</a:t>
            </a:r>
            <a:r>
              <a:rPr lang="en-US" sz="2800" dirty="0"/>
              <a:t> </a:t>
            </a:r>
            <a:r>
              <a:rPr lang="en-US" sz="2800" dirty="0" err="1"/>
              <a:t>Thirrje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(</a:t>
            </a:r>
            <a:r>
              <a:rPr lang="en-US" sz="2800" dirty="0" err="1">
                <a:solidFill>
                  <a:srgbClr val="00B050"/>
                </a:solidFill>
              </a:rPr>
              <a:t>vërtetuar</a:t>
            </a:r>
            <a:r>
              <a:rPr lang="en-US" sz="2800" dirty="0">
                <a:solidFill>
                  <a:srgbClr val="00B050"/>
                </a:solidFill>
              </a:rPr>
              <a:t> me </a:t>
            </a:r>
            <a:r>
              <a:rPr lang="en-US" sz="2800" dirty="0" err="1">
                <a:solidFill>
                  <a:srgbClr val="00B050"/>
                </a:solidFill>
              </a:rPr>
              <a:t>Statutin</a:t>
            </a:r>
            <a:r>
              <a:rPr lang="en-US" sz="2800" dirty="0">
                <a:solidFill>
                  <a:srgbClr val="00B050"/>
                </a:solidFill>
              </a:rPr>
              <a:t> dhe </a:t>
            </a:r>
            <a:r>
              <a:rPr lang="en-US" sz="2800" dirty="0" err="1">
                <a:solidFill>
                  <a:srgbClr val="00B050"/>
                </a:solidFill>
              </a:rPr>
              <a:t>listën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si</a:t>
            </a:r>
            <a:r>
              <a:rPr lang="en-US" sz="2800" dirty="0">
                <a:solidFill>
                  <a:srgbClr val="00B050"/>
                </a:solidFill>
              </a:rPr>
              <a:t> dhe </a:t>
            </a:r>
            <a:r>
              <a:rPr lang="en-US" sz="2800" dirty="0" err="1">
                <a:solidFill>
                  <a:srgbClr val="00B050"/>
                </a:solidFill>
              </a:rPr>
              <a:t>përmbledhjen</a:t>
            </a:r>
            <a:r>
              <a:rPr lang="en-US" sz="2800" dirty="0">
                <a:solidFill>
                  <a:srgbClr val="00B050"/>
                </a:solidFill>
              </a:rPr>
              <a:t> e </a:t>
            </a:r>
            <a:r>
              <a:rPr lang="en-US" sz="2800" dirty="0" err="1">
                <a:solidFill>
                  <a:srgbClr val="00B050"/>
                </a:solidFill>
              </a:rPr>
              <a:t>projekteve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të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mëparshme</a:t>
            </a:r>
            <a:r>
              <a:rPr lang="en-US" sz="2800" dirty="0">
                <a:solidFill>
                  <a:srgbClr val="00B050"/>
                </a:solidFill>
              </a:rPr>
              <a:t>).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err="1" smtClean="0">
                <a:solidFill>
                  <a:srgbClr val="00B050"/>
                </a:solidFill>
              </a:rPr>
              <a:t>Organizatat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duhet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të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formojnë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partneritete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lokale</a:t>
            </a:r>
            <a:r>
              <a:rPr lang="en-US" sz="2800" dirty="0" smtClean="0">
                <a:solidFill>
                  <a:srgbClr val="00B050"/>
                </a:solidFill>
              </a:rPr>
              <a:t>, </a:t>
            </a:r>
            <a:r>
              <a:rPr lang="en-US" sz="2800" dirty="0" err="1" smtClean="0"/>
              <a:t>kombëtare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/</a:t>
            </a:r>
            <a:r>
              <a:rPr lang="en-US" sz="2800" dirty="0" err="1" smtClean="0"/>
              <a:t>ose</a:t>
            </a:r>
            <a:r>
              <a:rPr lang="en-US" sz="2800" dirty="0" smtClean="0"/>
              <a:t> </a:t>
            </a:r>
            <a:r>
              <a:rPr lang="en-US" sz="2800" dirty="0" err="1" smtClean="0"/>
              <a:t>rajonale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me </a:t>
            </a:r>
            <a:r>
              <a:rPr lang="en-US" sz="2800" dirty="0" err="1" smtClean="0">
                <a:solidFill>
                  <a:srgbClr val="00B050"/>
                </a:solidFill>
              </a:rPr>
              <a:t>të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paktën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një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Organizatë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të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Shoqërisë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Civile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partner,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rritur</a:t>
            </a:r>
            <a:r>
              <a:rPr lang="en-US" sz="2800" dirty="0" smtClean="0"/>
              <a:t> </a:t>
            </a:r>
            <a:r>
              <a:rPr lang="en-US" sz="2800" dirty="0" err="1" smtClean="0"/>
              <a:t>ndikimin</a:t>
            </a:r>
            <a:r>
              <a:rPr lang="en-US" sz="2800" dirty="0" smtClean="0"/>
              <a:t> e </a:t>
            </a:r>
            <a:r>
              <a:rPr lang="en-US" sz="2800" dirty="0" err="1" smtClean="0"/>
              <a:t>projektit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tyre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gjasat</a:t>
            </a:r>
            <a:r>
              <a:rPr lang="en-US" sz="2800" dirty="0" smtClean="0"/>
              <a:t> e </a:t>
            </a:r>
            <a:r>
              <a:rPr lang="en-US" sz="2800" dirty="0" err="1" smtClean="0"/>
              <a:t>tyre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fituar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grant. </a:t>
            </a:r>
          </a:p>
          <a:p>
            <a:r>
              <a:rPr lang="en-US" sz="2800" dirty="0" err="1" smtClean="0">
                <a:solidFill>
                  <a:srgbClr val="00B050"/>
                </a:solidFill>
              </a:rPr>
              <a:t>Partnerët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duhet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të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përmbushin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të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njëjtat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kritere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aplikanti</a:t>
            </a:r>
            <a:r>
              <a:rPr lang="en-US" sz="2800" dirty="0" smtClean="0"/>
              <a:t> </a:t>
            </a:r>
            <a:r>
              <a:rPr lang="en-US" sz="2800" dirty="0" err="1" smtClean="0"/>
              <a:t>kryesor</a:t>
            </a:r>
            <a:endParaRPr lang="en-US" sz="2800" dirty="0"/>
          </a:p>
          <a:p>
            <a:endParaRPr lang="en-US" sz="2800" dirty="0"/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4542" y="457200"/>
            <a:ext cx="7734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err="1">
                <a:solidFill>
                  <a:schemeClr val="accent1"/>
                </a:solidFill>
              </a:rPr>
              <a:t>Aplikantët</a:t>
            </a:r>
            <a:r>
              <a:rPr lang="en-US" sz="3200" b="1" dirty="0">
                <a:solidFill>
                  <a:schemeClr val="accent1"/>
                </a:solidFill>
              </a:rPr>
              <a:t> </a:t>
            </a:r>
            <a:r>
              <a:rPr lang="en-US" sz="3200" b="1" dirty="0" smtClean="0">
                <a:solidFill>
                  <a:schemeClr val="accent1"/>
                </a:solidFill>
              </a:rPr>
              <a:t>DUHET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84238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Fusha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tematike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Aktivitetet</a:t>
            </a:r>
            <a:r>
              <a:rPr lang="en-US" sz="2000" dirty="0"/>
              <a:t> e </a:t>
            </a:r>
            <a:r>
              <a:rPr lang="en-US" sz="2000" dirty="0" err="1"/>
              <a:t>propozuara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 smtClean="0"/>
              <a:t>Aplikim</a:t>
            </a:r>
            <a:r>
              <a:rPr lang="en-US" sz="2000" dirty="0" smtClean="0"/>
              <a:t> </a:t>
            </a:r>
            <a:r>
              <a:rPr lang="en-US" sz="2000" dirty="0" err="1"/>
              <a:t>duhet</a:t>
            </a:r>
            <a:r>
              <a:rPr lang="en-US" sz="2000" dirty="0"/>
              <a:t> </a:t>
            </a:r>
            <a:r>
              <a:rPr lang="en-US" sz="2000" dirty="0" err="1"/>
              <a:t>t’i</a:t>
            </a:r>
            <a:r>
              <a:rPr lang="en-US" sz="2000" dirty="0"/>
              <a:t> </a:t>
            </a:r>
            <a:r>
              <a:rPr lang="en-US" sz="2000" dirty="0" err="1"/>
              <a:t>takojnë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paktën</a:t>
            </a:r>
            <a:r>
              <a:rPr lang="en-US" sz="2000" dirty="0"/>
              <a:t> </a:t>
            </a:r>
            <a:r>
              <a:rPr lang="en-US" sz="2000" dirty="0" err="1"/>
              <a:t>njërës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fushat</a:t>
            </a:r>
            <a:r>
              <a:rPr lang="en-US" sz="2000" dirty="0"/>
              <a:t> </a:t>
            </a:r>
            <a:r>
              <a:rPr lang="en-US" sz="2000" dirty="0" err="1"/>
              <a:t>tematike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mëposhtme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zhvillimit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qëndrueshëm</a:t>
            </a:r>
            <a:r>
              <a:rPr lang="en-US" sz="2000" dirty="0"/>
              <a:t> </a:t>
            </a:r>
            <a:r>
              <a:rPr lang="en-US" sz="2000" dirty="0" smtClean="0"/>
              <a:t>rural: </a:t>
            </a:r>
            <a:endParaRPr lang="en-US" sz="2000" dirty="0"/>
          </a:p>
          <a:p>
            <a:r>
              <a:rPr lang="en-US" sz="2000" dirty="0" err="1" smtClean="0"/>
              <a:t>Qasjet</a:t>
            </a:r>
            <a:r>
              <a:rPr lang="en-US" sz="2000" dirty="0" smtClean="0"/>
              <a:t> </a:t>
            </a:r>
            <a:r>
              <a:rPr lang="en-US" sz="2000" dirty="0"/>
              <a:t>LEADER dhe CLLD; </a:t>
            </a:r>
          </a:p>
          <a:p>
            <a:r>
              <a:rPr lang="en-US" sz="2000" dirty="0" err="1" smtClean="0"/>
              <a:t>Zhvillimi</a:t>
            </a:r>
            <a:r>
              <a:rPr lang="en-US" sz="2000" dirty="0" smtClean="0"/>
              <a:t> </a:t>
            </a:r>
            <a:r>
              <a:rPr lang="en-US" sz="2000" dirty="0"/>
              <a:t>rural; </a:t>
            </a:r>
          </a:p>
          <a:p>
            <a:r>
              <a:rPr lang="en-US" sz="2000" dirty="0" err="1" smtClean="0"/>
              <a:t>Menaxhimi</a:t>
            </a:r>
            <a:r>
              <a:rPr lang="en-US" sz="2000" dirty="0" smtClean="0"/>
              <a:t> </a:t>
            </a:r>
            <a:r>
              <a:rPr lang="en-US" sz="2000" dirty="0"/>
              <a:t>i </a:t>
            </a:r>
            <a:r>
              <a:rPr lang="en-US" sz="2000" dirty="0" err="1"/>
              <a:t>qëndrueshëm</a:t>
            </a:r>
            <a:r>
              <a:rPr lang="en-US" sz="2000" dirty="0"/>
              <a:t> i </a:t>
            </a:r>
            <a:r>
              <a:rPr lang="en-US" sz="2000" dirty="0" err="1"/>
              <a:t>burimeve</a:t>
            </a:r>
            <a:r>
              <a:rPr lang="en-US" sz="2000" dirty="0"/>
              <a:t> </a:t>
            </a:r>
            <a:r>
              <a:rPr lang="en-US" sz="2000" dirty="0" err="1"/>
              <a:t>natyrore</a:t>
            </a:r>
            <a:r>
              <a:rPr lang="en-US" sz="2000" dirty="0"/>
              <a:t>; </a:t>
            </a:r>
          </a:p>
          <a:p>
            <a:r>
              <a:rPr lang="en-US" sz="2000" dirty="0" err="1" smtClean="0"/>
              <a:t>Mbrojtja</a:t>
            </a:r>
            <a:r>
              <a:rPr lang="en-US" sz="2000" dirty="0" smtClean="0"/>
              <a:t> </a:t>
            </a:r>
            <a:r>
              <a:rPr lang="en-US" sz="2000" dirty="0"/>
              <a:t>e </a:t>
            </a:r>
            <a:r>
              <a:rPr lang="en-US" sz="2000" dirty="0" err="1"/>
              <a:t>mjedisit</a:t>
            </a:r>
            <a:r>
              <a:rPr lang="en-US" sz="2000" dirty="0"/>
              <a:t>; </a:t>
            </a:r>
          </a:p>
          <a:p>
            <a:r>
              <a:rPr lang="en-US" sz="2000" dirty="0" err="1" smtClean="0"/>
              <a:t>Ekonomia</a:t>
            </a:r>
            <a:r>
              <a:rPr lang="en-US" sz="2000" dirty="0" smtClean="0"/>
              <a:t> </a:t>
            </a:r>
            <a:r>
              <a:rPr lang="en-US" sz="2000" dirty="0" err="1"/>
              <a:t>sociale</a:t>
            </a:r>
            <a:r>
              <a:rPr lang="en-US" sz="2000" dirty="0"/>
              <a:t>; </a:t>
            </a:r>
          </a:p>
          <a:p>
            <a:r>
              <a:rPr lang="en-US" sz="2000" dirty="0" err="1" smtClean="0"/>
              <a:t>Inovacioni</a:t>
            </a:r>
            <a:r>
              <a:rPr lang="en-US" sz="2000" dirty="0" smtClean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zhvillimin</a:t>
            </a:r>
            <a:r>
              <a:rPr lang="en-US" sz="2000" dirty="0"/>
              <a:t> socio-</a:t>
            </a:r>
            <a:r>
              <a:rPr lang="en-US" sz="2000" dirty="0" err="1"/>
              <a:t>ekonomik</a:t>
            </a:r>
            <a:r>
              <a:rPr lang="en-US" sz="2000" dirty="0"/>
              <a:t>; </a:t>
            </a:r>
          </a:p>
          <a:p>
            <a:r>
              <a:rPr lang="en-US" sz="2000" dirty="0" err="1" smtClean="0"/>
              <a:t>Bujqësia</a:t>
            </a:r>
            <a:r>
              <a:rPr lang="en-US" sz="2000" dirty="0" smtClean="0"/>
              <a:t> </a:t>
            </a:r>
            <a:r>
              <a:rPr lang="en-US" sz="2000" dirty="0"/>
              <a:t>e </a:t>
            </a:r>
            <a:r>
              <a:rPr lang="en-US" sz="2000" dirty="0" err="1"/>
              <a:t>qëndrueshme</a:t>
            </a:r>
            <a:r>
              <a:rPr lang="en-US" sz="2000" dirty="0"/>
              <a:t>; </a:t>
            </a:r>
          </a:p>
          <a:p>
            <a:r>
              <a:rPr lang="en-US" sz="2000" dirty="0" err="1" smtClean="0"/>
              <a:t>Diversifikimi</a:t>
            </a:r>
            <a:r>
              <a:rPr lang="en-US" sz="2000" dirty="0" smtClean="0"/>
              <a:t> </a:t>
            </a:r>
            <a:r>
              <a:rPr lang="en-US" sz="2000" dirty="0"/>
              <a:t>i </a:t>
            </a:r>
            <a:r>
              <a:rPr lang="en-US" sz="2000" dirty="0" err="1"/>
              <a:t>aktiviteteve</a:t>
            </a:r>
            <a:r>
              <a:rPr lang="en-US" sz="2000" dirty="0"/>
              <a:t> </a:t>
            </a:r>
            <a:r>
              <a:rPr lang="en-US" sz="2000" dirty="0" err="1"/>
              <a:t>ekonomike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zonat</a:t>
            </a:r>
            <a:r>
              <a:rPr lang="en-US" sz="2000" dirty="0"/>
              <a:t> </a:t>
            </a:r>
            <a:r>
              <a:rPr lang="en-US" sz="2000" dirty="0" err="1"/>
              <a:t>rurale</a:t>
            </a:r>
            <a:r>
              <a:rPr lang="en-US" sz="2000" dirty="0"/>
              <a:t>.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884238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Pranueshmëria</a:t>
            </a:r>
            <a:r>
              <a:rPr lang="en-US" b="1" dirty="0">
                <a:solidFill>
                  <a:srgbClr val="0070C0"/>
                </a:solidFill>
              </a:rPr>
              <a:t> e </a:t>
            </a:r>
            <a:r>
              <a:rPr lang="en-US" b="1" dirty="0" err="1">
                <a:solidFill>
                  <a:schemeClr val="accent1"/>
                </a:solidFill>
              </a:rPr>
              <a:t>Shpenzimeve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05800" cy="4525963"/>
          </a:xfrm>
        </p:spPr>
        <p:txBody>
          <a:bodyPr>
            <a:normAutofit/>
          </a:bodyPr>
          <a:lstStyle/>
          <a:p>
            <a:r>
              <a:rPr lang="nn-NO" sz="2400" dirty="0"/>
              <a:t>Shuma maksimale që mund të jepet për grant: 17.000 EUR. </a:t>
            </a:r>
            <a:endParaRPr lang="nn-NO" sz="2400" dirty="0" smtClean="0"/>
          </a:p>
          <a:p>
            <a:pPr>
              <a:buNone/>
            </a:pPr>
            <a:endParaRPr lang="nn-NO" sz="2400" dirty="0"/>
          </a:p>
          <a:p>
            <a:r>
              <a:rPr lang="en-US" sz="2400" dirty="0" err="1"/>
              <a:t>Çdo</a:t>
            </a:r>
            <a:r>
              <a:rPr lang="en-US" sz="2400" dirty="0"/>
              <a:t> grant i </a:t>
            </a:r>
            <a:r>
              <a:rPr lang="en-US" sz="2400" dirty="0" err="1"/>
              <a:t>kërkuar</a:t>
            </a:r>
            <a:r>
              <a:rPr lang="en-US" sz="2400" dirty="0"/>
              <a:t> </a:t>
            </a:r>
            <a:r>
              <a:rPr lang="en-US" sz="2400" dirty="0" err="1"/>
              <a:t>sipas</a:t>
            </a:r>
            <a:r>
              <a:rPr lang="en-US" sz="2400" dirty="0"/>
              <a:t> </a:t>
            </a:r>
            <a:r>
              <a:rPr lang="en-US" sz="2400" dirty="0" err="1"/>
              <a:t>Thirrjes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Propozime</a:t>
            </a:r>
            <a:r>
              <a:rPr lang="en-US" sz="2400" dirty="0"/>
              <a:t> </a:t>
            </a:r>
            <a:r>
              <a:rPr lang="en-US" sz="2400" dirty="0" err="1"/>
              <a:t>duhet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 smtClean="0"/>
              <a:t>jetë</a:t>
            </a:r>
            <a:r>
              <a:rPr lang="en-US" sz="2400" dirty="0" smtClean="0"/>
              <a:t>: 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/>
              <a:t>Minimumi</a:t>
            </a:r>
            <a:r>
              <a:rPr lang="en-US" sz="2400" dirty="0"/>
              <a:t> 70% e </a:t>
            </a:r>
            <a:r>
              <a:rPr lang="en-US" sz="2400" dirty="0" err="1"/>
              <a:t>kostove</a:t>
            </a:r>
            <a:r>
              <a:rPr lang="en-US" sz="2400" dirty="0"/>
              <a:t> </a:t>
            </a:r>
            <a:r>
              <a:rPr lang="en-US" sz="2400" dirty="0" err="1"/>
              <a:t>totale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pranueshme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projektit</a:t>
            </a:r>
            <a:r>
              <a:rPr lang="en-US" sz="2400" dirty="0"/>
              <a:t>. 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Maksimumi</a:t>
            </a:r>
            <a:r>
              <a:rPr lang="en-US" sz="2400" dirty="0" smtClean="0"/>
              <a:t>: </a:t>
            </a:r>
            <a:r>
              <a:rPr lang="en-US" sz="2400" dirty="0"/>
              <a:t>90% e </a:t>
            </a:r>
            <a:r>
              <a:rPr lang="en-US" sz="2400" dirty="0" err="1"/>
              <a:t>kostove</a:t>
            </a:r>
            <a:r>
              <a:rPr lang="en-US" sz="2400" dirty="0"/>
              <a:t> </a:t>
            </a:r>
            <a:r>
              <a:rPr lang="en-US" sz="2400" dirty="0" err="1"/>
              <a:t>totale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pranueshme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projektit</a:t>
            </a:r>
            <a:r>
              <a:rPr lang="en-US" sz="2400" dirty="0"/>
              <a:t>. 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err="1"/>
              <a:t>Bilanci</a:t>
            </a:r>
            <a:r>
              <a:rPr lang="en-US" sz="2400" dirty="0"/>
              <a:t> (</a:t>
            </a:r>
            <a:r>
              <a:rPr lang="en-US" sz="2400" dirty="0" err="1"/>
              <a:t>diferenca</a:t>
            </a:r>
            <a:r>
              <a:rPr lang="en-US" sz="2400" dirty="0"/>
              <a:t> </a:t>
            </a:r>
            <a:r>
              <a:rPr lang="en-US" sz="2400" dirty="0" err="1"/>
              <a:t>ndërmjet</a:t>
            </a:r>
            <a:r>
              <a:rPr lang="en-US" sz="2400" dirty="0"/>
              <a:t> </a:t>
            </a:r>
            <a:r>
              <a:rPr lang="en-US" sz="2400" dirty="0" err="1"/>
              <a:t>kostos</a:t>
            </a:r>
            <a:r>
              <a:rPr lang="en-US" sz="2400" dirty="0"/>
              <a:t> </a:t>
            </a:r>
            <a:r>
              <a:rPr lang="en-US" sz="2400" dirty="0" err="1"/>
              <a:t>totale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aksionit</a:t>
            </a:r>
            <a:r>
              <a:rPr lang="en-US" sz="2400" dirty="0"/>
              <a:t> dhe </a:t>
            </a:r>
            <a:r>
              <a:rPr lang="en-US" sz="2400" dirty="0" err="1"/>
              <a:t>shumës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kërkuar</a:t>
            </a:r>
            <a:r>
              <a:rPr lang="en-US" sz="2400" dirty="0"/>
              <a:t>) </a:t>
            </a:r>
            <a:r>
              <a:rPr lang="en-US" sz="2400" dirty="0" err="1"/>
              <a:t>duhet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financohet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burime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tjera</a:t>
            </a:r>
            <a:r>
              <a:rPr lang="en-US" sz="2400" dirty="0"/>
              <a:t> e </a:t>
            </a:r>
            <a:r>
              <a:rPr lang="en-US" sz="2400" dirty="0" err="1"/>
              <a:t>jo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Buxheti</a:t>
            </a:r>
            <a:r>
              <a:rPr lang="en-US" sz="2400" dirty="0"/>
              <a:t> i </a:t>
            </a:r>
            <a:r>
              <a:rPr lang="en-US" sz="2400" dirty="0" err="1"/>
              <a:t>Bashkimit</a:t>
            </a:r>
            <a:r>
              <a:rPr lang="en-US" sz="2400" dirty="0"/>
              <a:t> </a:t>
            </a:r>
            <a:r>
              <a:rPr lang="en-US" sz="2400" dirty="0" err="1"/>
              <a:t>Evropian</a:t>
            </a:r>
            <a:r>
              <a:rPr lang="en-US" sz="2400" dirty="0"/>
              <a:t> 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Fondi</a:t>
            </a:r>
            <a:r>
              <a:rPr lang="en-US" sz="2400" dirty="0"/>
              <a:t> </a:t>
            </a:r>
            <a:r>
              <a:rPr lang="en-US" sz="2400" dirty="0" err="1"/>
              <a:t>Evropian</a:t>
            </a:r>
            <a:r>
              <a:rPr lang="en-US" sz="2400" dirty="0"/>
              <a:t> i </a:t>
            </a:r>
            <a:r>
              <a:rPr lang="en-US" sz="2400" dirty="0" err="1" smtClean="0"/>
              <a:t>Zhvillimit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92" y="29570"/>
            <a:ext cx="8229600" cy="884238"/>
          </a:xfrm>
        </p:spPr>
        <p:txBody>
          <a:bodyPr>
            <a:normAutofit/>
          </a:bodyPr>
          <a:lstStyle/>
          <a:p>
            <a:r>
              <a:rPr lang="nn-NO" sz="3600" b="1" dirty="0">
                <a:solidFill>
                  <a:srgbClr val="0070C0"/>
                </a:solidFill>
              </a:rPr>
              <a:t>Aktivitetet e Pranueshme për Financim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38" y="685800"/>
            <a:ext cx="8428062" cy="594360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Trajnime</a:t>
            </a:r>
            <a:r>
              <a:rPr lang="en-US" sz="1800" dirty="0"/>
              <a:t>, </a:t>
            </a:r>
            <a:r>
              <a:rPr lang="en-US" sz="1800" dirty="0" err="1"/>
              <a:t>vizita</a:t>
            </a:r>
            <a:r>
              <a:rPr lang="en-US" sz="1800" dirty="0"/>
              <a:t> </a:t>
            </a:r>
            <a:r>
              <a:rPr lang="en-US" sz="1800" dirty="0" err="1"/>
              <a:t>studimore</a:t>
            </a:r>
            <a:r>
              <a:rPr lang="en-US" sz="1800" dirty="0"/>
              <a:t> dhe </a:t>
            </a:r>
            <a:r>
              <a:rPr lang="en-US" sz="1800" dirty="0" err="1"/>
              <a:t>udhëtime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terren</a:t>
            </a:r>
            <a:r>
              <a:rPr lang="en-US" sz="1800" dirty="0"/>
              <a:t>; </a:t>
            </a:r>
          </a:p>
          <a:p>
            <a:r>
              <a:rPr lang="en-US" sz="1800" dirty="0" err="1" smtClean="0"/>
              <a:t>Lehtësimi</a:t>
            </a:r>
            <a:r>
              <a:rPr lang="en-US" sz="1800" dirty="0" smtClean="0"/>
              <a:t> </a:t>
            </a:r>
            <a:r>
              <a:rPr lang="en-US" sz="1800" dirty="0"/>
              <a:t>i </a:t>
            </a:r>
            <a:r>
              <a:rPr lang="en-US" sz="1800" dirty="0" err="1"/>
              <a:t>kontakteve</a:t>
            </a:r>
            <a:r>
              <a:rPr lang="en-US" sz="1800" dirty="0"/>
              <a:t>, </a:t>
            </a:r>
            <a:r>
              <a:rPr lang="en-US" sz="1800" dirty="0" err="1"/>
              <a:t>konsultimeve</a:t>
            </a:r>
            <a:r>
              <a:rPr lang="en-US" sz="1800" dirty="0"/>
              <a:t> dhe </a:t>
            </a:r>
            <a:r>
              <a:rPr lang="en-US" sz="1800" dirty="0" err="1"/>
              <a:t>diskutimeve</a:t>
            </a:r>
            <a:r>
              <a:rPr lang="en-US" sz="1800" dirty="0"/>
              <a:t> </a:t>
            </a:r>
            <a:r>
              <a:rPr lang="en-US" sz="1800" dirty="0" err="1"/>
              <a:t>ndërmjet</a:t>
            </a:r>
            <a:r>
              <a:rPr lang="en-US" sz="1800" dirty="0"/>
              <a:t> </a:t>
            </a:r>
            <a:r>
              <a:rPr lang="en-US" sz="1800" dirty="0" err="1"/>
              <a:t>aktorëve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ndryshëm</a:t>
            </a:r>
            <a:r>
              <a:rPr lang="en-US" sz="1800" dirty="0"/>
              <a:t>; </a:t>
            </a:r>
          </a:p>
          <a:p>
            <a:r>
              <a:rPr lang="en-US" sz="1800" dirty="0" err="1" smtClean="0"/>
              <a:t>Aktivitetet</a:t>
            </a:r>
            <a:r>
              <a:rPr lang="en-US" sz="1800" dirty="0" smtClean="0"/>
              <a:t> </a:t>
            </a:r>
            <a:r>
              <a:rPr lang="en-US" sz="1800" dirty="0"/>
              <a:t>e </a:t>
            </a:r>
            <a:r>
              <a:rPr lang="en-US" sz="1800" dirty="0" err="1"/>
              <a:t>komunikimit</a:t>
            </a:r>
            <a:r>
              <a:rPr lang="en-US" sz="1800" dirty="0"/>
              <a:t> dhe </a:t>
            </a:r>
            <a:r>
              <a:rPr lang="en-US" sz="1800" dirty="0" err="1"/>
              <a:t>informimit</a:t>
            </a:r>
            <a:r>
              <a:rPr lang="en-US" sz="1800" dirty="0"/>
              <a:t> </a:t>
            </a:r>
            <a:r>
              <a:rPr lang="en-US" sz="1800" dirty="0" err="1"/>
              <a:t>që</a:t>
            </a:r>
            <a:r>
              <a:rPr lang="en-US" sz="1800" dirty="0"/>
              <a:t> </a:t>
            </a:r>
            <a:r>
              <a:rPr lang="en-US" sz="1800" dirty="0" err="1"/>
              <a:t>synojnë</a:t>
            </a:r>
            <a:r>
              <a:rPr lang="en-US" sz="1800" dirty="0"/>
              <a:t> </a:t>
            </a:r>
            <a:r>
              <a:rPr lang="en-US" sz="1800" dirty="0" err="1"/>
              <a:t>mbështetjen</a:t>
            </a:r>
            <a:r>
              <a:rPr lang="en-US" sz="1800" dirty="0"/>
              <a:t> e </a:t>
            </a:r>
            <a:r>
              <a:rPr lang="en-US" sz="1800" dirty="0" err="1"/>
              <a:t>konsultimeve</a:t>
            </a:r>
            <a:r>
              <a:rPr lang="en-US" sz="1800" dirty="0"/>
              <a:t> me </a:t>
            </a:r>
            <a:r>
              <a:rPr lang="en-US" sz="1800" dirty="0" err="1"/>
              <a:t>aktorët</a:t>
            </a:r>
            <a:r>
              <a:rPr lang="en-US" sz="1800" dirty="0"/>
              <a:t>; </a:t>
            </a:r>
          </a:p>
          <a:p>
            <a:r>
              <a:rPr lang="en-US" sz="1800" dirty="0" err="1" smtClean="0"/>
              <a:t>Organizimi</a:t>
            </a:r>
            <a:r>
              <a:rPr lang="en-US" sz="1800" dirty="0" smtClean="0"/>
              <a:t> </a:t>
            </a:r>
            <a:r>
              <a:rPr lang="en-US" sz="1800" dirty="0"/>
              <a:t>i </a:t>
            </a:r>
            <a:r>
              <a:rPr lang="en-US" sz="1800" dirty="0" err="1"/>
              <a:t>tryezave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rrumbullakëta</a:t>
            </a:r>
            <a:r>
              <a:rPr lang="en-US" sz="1800" dirty="0"/>
              <a:t>, </a:t>
            </a:r>
            <a:r>
              <a:rPr lang="en-US" sz="1800" dirty="0" err="1" smtClean="0"/>
              <a:t>ëorkshopeve</a:t>
            </a:r>
            <a:r>
              <a:rPr lang="en-US" sz="1800" dirty="0" smtClean="0"/>
              <a:t> </a:t>
            </a:r>
            <a:r>
              <a:rPr lang="en-US" sz="1800" dirty="0"/>
              <a:t>dhe </a:t>
            </a:r>
            <a:r>
              <a:rPr lang="en-US" sz="1800" dirty="0" err="1"/>
              <a:t>seminareve</a:t>
            </a:r>
            <a:r>
              <a:rPr lang="en-US" sz="1800" dirty="0"/>
              <a:t>; </a:t>
            </a:r>
          </a:p>
          <a:p>
            <a:r>
              <a:rPr lang="en-US" sz="1800" dirty="0" err="1" smtClean="0"/>
              <a:t>Hartimi</a:t>
            </a:r>
            <a:r>
              <a:rPr lang="en-US" sz="1800" dirty="0" smtClean="0"/>
              <a:t> </a:t>
            </a:r>
            <a:r>
              <a:rPr lang="en-US" sz="1800" dirty="0"/>
              <a:t>i </a:t>
            </a:r>
            <a:r>
              <a:rPr lang="en-US" sz="1800" dirty="0" err="1"/>
              <a:t>rekomandimeve</a:t>
            </a:r>
            <a:r>
              <a:rPr lang="en-US" sz="1800" dirty="0"/>
              <a:t>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politikat</a:t>
            </a:r>
            <a:r>
              <a:rPr lang="en-US" sz="1800" dirty="0"/>
              <a:t> </a:t>
            </a:r>
            <a:r>
              <a:rPr lang="en-US" sz="1800" dirty="0" err="1"/>
              <a:t>ose</a:t>
            </a:r>
            <a:r>
              <a:rPr lang="en-US" sz="1800" dirty="0"/>
              <a:t> </a:t>
            </a:r>
            <a:r>
              <a:rPr lang="en-US" sz="1800" dirty="0" err="1"/>
              <a:t>legjislacionin</a:t>
            </a:r>
            <a:r>
              <a:rPr lang="en-US" sz="1800" dirty="0"/>
              <a:t>; </a:t>
            </a:r>
          </a:p>
          <a:p>
            <a:r>
              <a:rPr lang="en-US" sz="1800" dirty="0" err="1" smtClean="0"/>
              <a:t>Promovimi</a:t>
            </a:r>
            <a:r>
              <a:rPr lang="en-US" sz="1800" dirty="0" smtClean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 smtClean="0"/>
              <a:t>zbatimit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/>
              <a:t>ligjeve</a:t>
            </a:r>
            <a:r>
              <a:rPr lang="en-US" sz="1800" dirty="0"/>
              <a:t> dhe </a:t>
            </a:r>
            <a:r>
              <a:rPr lang="en-US" sz="1800" dirty="0" err="1"/>
              <a:t>rregulloreve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miratuara</a:t>
            </a:r>
            <a:r>
              <a:rPr lang="en-US" sz="1800" dirty="0"/>
              <a:t>; </a:t>
            </a:r>
          </a:p>
          <a:p>
            <a:r>
              <a:rPr lang="en-US" sz="1800" dirty="0" err="1" smtClean="0"/>
              <a:t>Advokimi</a:t>
            </a:r>
            <a:r>
              <a:rPr lang="en-US" sz="1800" dirty="0" smtClean="0"/>
              <a:t>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rishikimin</a:t>
            </a:r>
            <a:r>
              <a:rPr lang="en-US" sz="1800" dirty="0"/>
              <a:t> e </a:t>
            </a:r>
            <a:r>
              <a:rPr lang="en-US" sz="1800" dirty="0" err="1"/>
              <a:t>legjislacionit</a:t>
            </a:r>
            <a:r>
              <a:rPr lang="en-US" sz="1800" dirty="0"/>
              <a:t> </a:t>
            </a:r>
            <a:r>
              <a:rPr lang="en-US" sz="1800" dirty="0" err="1"/>
              <a:t>ekzistues</a:t>
            </a:r>
            <a:r>
              <a:rPr lang="en-US" sz="1800" dirty="0"/>
              <a:t> dhe </a:t>
            </a:r>
            <a:r>
              <a:rPr lang="en-US" sz="1800" dirty="0" err="1"/>
              <a:t>miratimin</a:t>
            </a:r>
            <a:r>
              <a:rPr lang="en-US" sz="1800" dirty="0"/>
              <a:t> e </a:t>
            </a:r>
            <a:r>
              <a:rPr lang="en-US" sz="1800" dirty="0" err="1"/>
              <a:t>legjislacionit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ri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përputhje</a:t>
            </a:r>
            <a:r>
              <a:rPr lang="en-US" sz="1800" dirty="0"/>
              <a:t> me </a:t>
            </a:r>
            <a:r>
              <a:rPr lang="en-US" sz="1800" dirty="0" err="1"/>
              <a:t>standardet</a:t>
            </a:r>
            <a:r>
              <a:rPr lang="en-US" sz="1800" dirty="0"/>
              <a:t> dhe </a:t>
            </a:r>
            <a:r>
              <a:rPr lang="en-US" sz="1800" dirty="0" err="1"/>
              <a:t>kërkesat</a:t>
            </a:r>
            <a:r>
              <a:rPr lang="en-US" sz="1800" dirty="0"/>
              <a:t> e BE-</a:t>
            </a:r>
            <a:r>
              <a:rPr lang="en-US" sz="1800" dirty="0" err="1"/>
              <a:t>së</a:t>
            </a:r>
            <a:r>
              <a:rPr lang="en-US" sz="1800" dirty="0"/>
              <a:t>; </a:t>
            </a:r>
          </a:p>
          <a:p>
            <a:r>
              <a:rPr lang="it-IT" sz="1800" dirty="0" smtClean="0"/>
              <a:t>Vendosja </a:t>
            </a:r>
            <a:r>
              <a:rPr lang="it-IT" sz="1800" dirty="0"/>
              <a:t>e dialogut me partitë politike, grupet parlamentare apo organet legjislative; </a:t>
            </a:r>
          </a:p>
          <a:p>
            <a:r>
              <a:rPr lang="en-US" sz="1800" dirty="0" err="1" smtClean="0"/>
              <a:t>Vendosja</a:t>
            </a:r>
            <a:r>
              <a:rPr lang="en-US" sz="1800" dirty="0" smtClean="0"/>
              <a:t> </a:t>
            </a:r>
            <a:r>
              <a:rPr lang="en-US" sz="1800" dirty="0"/>
              <a:t>e </a:t>
            </a:r>
            <a:r>
              <a:rPr lang="en-US" sz="1800" dirty="0" err="1"/>
              <a:t>dialogut</a:t>
            </a:r>
            <a:r>
              <a:rPr lang="en-US" sz="1800" dirty="0"/>
              <a:t> me </a:t>
            </a:r>
            <a:r>
              <a:rPr lang="en-US" sz="1800" dirty="0" err="1"/>
              <a:t>aktorët</a:t>
            </a:r>
            <a:r>
              <a:rPr lang="en-US" sz="1800" dirty="0"/>
              <a:t> relevant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procesin</a:t>
            </a:r>
            <a:r>
              <a:rPr lang="en-US" sz="1800" dirty="0"/>
              <a:t> e </a:t>
            </a:r>
            <a:r>
              <a:rPr lang="en-US" sz="1800" dirty="0" err="1"/>
              <a:t>vendimmarrjes</a:t>
            </a:r>
            <a:r>
              <a:rPr lang="en-US" sz="1800" dirty="0"/>
              <a:t> </a:t>
            </a:r>
            <a:r>
              <a:rPr lang="en-US" sz="1800" dirty="0" err="1"/>
              <a:t>rreth</a:t>
            </a:r>
            <a:r>
              <a:rPr lang="en-US" sz="1800" dirty="0"/>
              <a:t> VNM/VSM (</a:t>
            </a:r>
            <a:r>
              <a:rPr lang="en-US" sz="1800" dirty="0" err="1"/>
              <a:t>Vlerësimi</a:t>
            </a:r>
            <a:r>
              <a:rPr lang="en-US" sz="1800" dirty="0"/>
              <a:t> i </a:t>
            </a:r>
            <a:r>
              <a:rPr lang="en-US" sz="1800" dirty="0" err="1"/>
              <a:t>Ndikimit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Mjedis</a:t>
            </a:r>
            <a:r>
              <a:rPr lang="en-US" sz="1800" dirty="0"/>
              <a:t>/</a:t>
            </a:r>
            <a:r>
              <a:rPr lang="en-US" sz="1800" dirty="0" err="1"/>
              <a:t>Vlerësimi</a:t>
            </a:r>
            <a:r>
              <a:rPr lang="en-US" sz="1800" dirty="0"/>
              <a:t> </a:t>
            </a:r>
            <a:r>
              <a:rPr lang="en-US" sz="1800" dirty="0" err="1"/>
              <a:t>Strategjik</a:t>
            </a:r>
            <a:r>
              <a:rPr lang="en-US" sz="1800" dirty="0"/>
              <a:t> </a:t>
            </a:r>
            <a:r>
              <a:rPr lang="en-US" sz="1800" dirty="0" err="1"/>
              <a:t>Mjedisor</a:t>
            </a:r>
            <a:r>
              <a:rPr lang="en-US" sz="1800" dirty="0"/>
              <a:t>); </a:t>
            </a:r>
          </a:p>
          <a:p>
            <a:r>
              <a:rPr lang="en-US" sz="1800" dirty="0" err="1" smtClean="0"/>
              <a:t>Vendosja</a:t>
            </a:r>
            <a:r>
              <a:rPr lang="en-US" sz="1800" dirty="0" smtClean="0"/>
              <a:t> </a:t>
            </a:r>
            <a:r>
              <a:rPr lang="en-US" sz="1800" dirty="0"/>
              <a:t>e </a:t>
            </a:r>
            <a:r>
              <a:rPr lang="en-US" sz="1800" dirty="0" err="1"/>
              <a:t>dialogut</a:t>
            </a:r>
            <a:r>
              <a:rPr lang="en-US" sz="1800" dirty="0"/>
              <a:t> me </a:t>
            </a:r>
            <a:r>
              <a:rPr lang="en-US" sz="1800" dirty="0" err="1"/>
              <a:t>OShC-të</a:t>
            </a:r>
            <a:r>
              <a:rPr lang="en-US" sz="1800" dirty="0"/>
              <a:t> </a:t>
            </a:r>
            <a:r>
              <a:rPr lang="en-US" sz="1800" dirty="0" err="1"/>
              <a:t>homologe</a:t>
            </a:r>
            <a:r>
              <a:rPr lang="en-US" sz="1800" dirty="0"/>
              <a:t> </a:t>
            </a:r>
            <a:r>
              <a:rPr lang="en-US" sz="1800" dirty="0" err="1"/>
              <a:t>ose</a:t>
            </a:r>
            <a:r>
              <a:rPr lang="en-US" sz="1800" dirty="0"/>
              <a:t> OSHC-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aktive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</a:t>
            </a:r>
            <a:r>
              <a:rPr lang="en-US" sz="1800" dirty="0" err="1"/>
              <a:t>fusha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tjera</a:t>
            </a:r>
            <a:r>
              <a:rPr lang="en-US" sz="1800" dirty="0"/>
              <a:t> </a:t>
            </a:r>
            <a:r>
              <a:rPr lang="en-US" sz="1800" dirty="0" err="1"/>
              <a:t>që</a:t>
            </a:r>
            <a:r>
              <a:rPr lang="en-US" sz="1800" dirty="0"/>
              <a:t> </a:t>
            </a:r>
            <a:r>
              <a:rPr lang="en-US" sz="1800" dirty="0" err="1"/>
              <a:t>mund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kenë</a:t>
            </a:r>
            <a:r>
              <a:rPr lang="en-US" sz="1800" dirty="0"/>
              <a:t> </a:t>
            </a:r>
            <a:r>
              <a:rPr lang="en-US" sz="1800" dirty="0" err="1"/>
              <a:t>njohuri</a:t>
            </a:r>
            <a:r>
              <a:rPr lang="en-US" sz="1800" dirty="0"/>
              <a:t>/</a:t>
            </a:r>
            <a:r>
              <a:rPr lang="en-US" sz="1800" dirty="0" err="1"/>
              <a:t>ekspertizë</a:t>
            </a:r>
            <a:r>
              <a:rPr lang="en-US" sz="1800" dirty="0"/>
              <a:t> </a:t>
            </a:r>
            <a:r>
              <a:rPr lang="en-US" sz="1800" dirty="0" err="1"/>
              <a:t>specifike</a:t>
            </a:r>
            <a:r>
              <a:rPr lang="en-US" sz="1800" dirty="0"/>
              <a:t> me </a:t>
            </a:r>
            <a:r>
              <a:rPr lang="en-US" sz="1800" dirty="0" err="1"/>
              <a:t>vlerë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shtuar</a:t>
            </a:r>
            <a:r>
              <a:rPr lang="en-US" sz="1800" dirty="0"/>
              <a:t> </a:t>
            </a:r>
            <a:r>
              <a:rPr lang="en-US" sz="1800" dirty="0" err="1"/>
              <a:t>për</a:t>
            </a:r>
            <a:r>
              <a:rPr lang="en-US" sz="1800" dirty="0"/>
              <a:t> </a:t>
            </a:r>
            <a:r>
              <a:rPr lang="en-US" sz="1800" dirty="0" err="1"/>
              <a:t>procesin</a:t>
            </a:r>
            <a:r>
              <a:rPr lang="en-US" sz="1800" dirty="0"/>
              <a:t> e </a:t>
            </a:r>
            <a:r>
              <a:rPr lang="en-US" sz="1800" dirty="0" err="1"/>
              <a:t>vendimmarrjes</a:t>
            </a:r>
            <a:r>
              <a:rPr lang="en-US" sz="1800" dirty="0"/>
              <a:t> </a:t>
            </a:r>
            <a:r>
              <a:rPr lang="en-US" sz="1800" dirty="0" err="1"/>
              <a:t>në</a:t>
            </a:r>
            <a:r>
              <a:rPr lang="en-US" sz="1800" dirty="0"/>
              <a:t> VNM/VSM; </a:t>
            </a:r>
          </a:p>
          <a:p>
            <a:r>
              <a:rPr lang="en-US" sz="1800" dirty="0" err="1" smtClean="0"/>
              <a:t>Bashkëpunimi</a:t>
            </a:r>
            <a:r>
              <a:rPr lang="en-US" sz="1800" dirty="0" smtClean="0"/>
              <a:t> </a:t>
            </a:r>
            <a:r>
              <a:rPr lang="en-US" sz="1800" dirty="0"/>
              <a:t>me </a:t>
            </a:r>
            <a:r>
              <a:rPr lang="en-US" sz="1800" dirty="0" err="1"/>
              <a:t>ekspertë</a:t>
            </a:r>
            <a:r>
              <a:rPr lang="en-US" sz="1800" dirty="0"/>
              <a:t> </a:t>
            </a:r>
            <a:r>
              <a:rPr lang="en-US" sz="1800" dirty="0" err="1"/>
              <a:t>të</a:t>
            </a:r>
            <a:r>
              <a:rPr lang="en-US" sz="1800" dirty="0"/>
              <a:t> </a:t>
            </a:r>
            <a:r>
              <a:rPr lang="en-US" sz="1800" dirty="0" err="1"/>
              <a:t>pavarur</a:t>
            </a:r>
            <a:r>
              <a:rPr lang="en-US" sz="1800" dirty="0"/>
              <a:t>; </a:t>
            </a:r>
            <a:r>
              <a:rPr lang="en-US" sz="1800" dirty="0" smtClean="0"/>
              <a:t> </a:t>
            </a:r>
            <a:r>
              <a:rPr lang="en-US" sz="1800" dirty="0" err="1" smtClean="0"/>
              <a:t>Fushatat</a:t>
            </a:r>
            <a:r>
              <a:rPr lang="en-US" sz="1800" dirty="0" smtClean="0"/>
              <a:t> </a:t>
            </a:r>
            <a:r>
              <a:rPr lang="en-US" sz="1800" dirty="0"/>
              <a:t>e </a:t>
            </a:r>
            <a:r>
              <a:rPr lang="en-US" sz="1800" dirty="0" err="1"/>
              <a:t>ndërgjegjësimit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; </a:t>
            </a:r>
          </a:p>
          <a:p>
            <a:r>
              <a:rPr lang="en-US" sz="1800" dirty="0" err="1" smtClean="0"/>
              <a:t>Hartimi</a:t>
            </a:r>
            <a:r>
              <a:rPr lang="en-US" sz="1800" dirty="0" smtClean="0"/>
              <a:t> </a:t>
            </a:r>
            <a:r>
              <a:rPr lang="en-US" sz="1800" dirty="0"/>
              <a:t>i </a:t>
            </a:r>
            <a:r>
              <a:rPr lang="en-US" sz="1800" dirty="0" err="1"/>
              <a:t>strategjive</a:t>
            </a:r>
            <a:r>
              <a:rPr lang="en-US" sz="1800" dirty="0"/>
              <a:t> </a:t>
            </a:r>
            <a:r>
              <a:rPr lang="en-US" sz="1800" dirty="0" err="1"/>
              <a:t>zhvillimore</a:t>
            </a:r>
            <a:r>
              <a:rPr lang="en-US" sz="1800" dirty="0"/>
              <a:t> </a:t>
            </a:r>
            <a:r>
              <a:rPr lang="en-US" sz="1800" dirty="0" err="1"/>
              <a:t>lokale</a:t>
            </a:r>
            <a:r>
              <a:rPr lang="en-US" sz="1800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762000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0070C0"/>
                </a:solidFill>
              </a:rPr>
              <a:t>Aktivitetet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që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NUK </a:t>
            </a:r>
            <a:r>
              <a:rPr lang="en-US" sz="2800" b="1" dirty="0" err="1">
                <a:solidFill>
                  <a:srgbClr val="0070C0"/>
                </a:solidFill>
              </a:rPr>
              <a:t>Janë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të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Pranueshme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për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Financim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382000" cy="5562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1600" dirty="0" err="1" smtClean="0"/>
              <a:t>Projektet</a:t>
            </a:r>
            <a:r>
              <a:rPr lang="en-US" sz="1600" dirty="0" smtClean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kanë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bëjnë</a:t>
            </a:r>
            <a:r>
              <a:rPr lang="en-US" sz="1600" dirty="0"/>
              <a:t> </a:t>
            </a:r>
            <a:r>
              <a:rPr lang="en-US" sz="1600" dirty="0" err="1"/>
              <a:t>vetëm</a:t>
            </a:r>
            <a:r>
              <a:rPr lang="en-US" sz="1600" dirty="0"/>
              <a:t> </a:t>
            </a:r>
            <a:r>
              <a:rPr lang="en-US" sz="1600" dirty="0" err="1"/>
              <a:t>ose</a:t>
            </a:r>
            <a:r>
              <a:rPr lang="en-US" sz="1600" dirty="0"/>
              <a:t> </a:t>
            </a:r>
            <a:r>
              <a:rPr lang="en-US" sz="1600" dirty="0" err="1"/>
              <a:t>kryesisht</a:t>
            </a:r>
            <a:r>
              <a:rPr lang="en-US" sz="1600" dirty="0"/>
              <a:t> me </a:t>
            </a:r>
            <a:r>
              <a:rPr lang="en-US" sz="1600" dirty="0" err="1"/>
              <a:t>sponsorizime</a:t>
            </a:r>
            <a:r>
              <a:rPr lang="en-US" sz="1600" dirty="0"/>
              <a:t> </a:t>
            </a:r>
            <a:r>
              <a:rPr lang="en-US" sz="1600" dirty="0" err="1"/>
              <a:t>individuale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pjesëmarrje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 smtClean="0"/>
              <a:t>ëorkshope</a:t>
            </a:r>
            <a:r>
              <a:rPr lang="en-US" sz="1600" dirty="0"/>
              <a:t>, </a:t>
            </a:r>
            <a:r>
              <a:rPr lang="en-US" sz="1600" dirty="0" err="1"/>
              <a:t>seminare</a:t>
            </a:r>
            <a:r>
              <a:rPr lang="en-US" sz="1600" dirty="0"/>
              <a:t>, </a:t>
            </a:r>
            <a:r>
              <a:rPr lang="en-US" sz="1600" dirty="0" err="1"/>
              <a:t>konferenca</a:t>
            </a:r>
            <a:r>
              <a:rPr lang="en-US" sz="1600" dirty="0"/>
              <a:t> dhe </a:t>
            </a:r>
            <a:r>
              <a:rPr lang="en-US" sz="1600" dirty="0" err="1"/>
              <a:t>kongrese</a:t>
            </a:r>
            <a:r>
              <a:rPr lang="en-US" sz="1600" dirty="0"/>
              <a:t>;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Projektet</a:t>
            </a:r>
            <a:r>
              <a:rPr lang="en-US" sz="1600" dirty="0" smtClean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kanë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bëjnë</a:t>
            </a:r>
            <a:r>
              <a:rPr lang="en-US" sz="1600" dirty="0"/>
              <a:t> </a:t>
            </a:r>
            <a:r>
              <a:rPr lang="en-US" sz="1600" dirty="0" err="1"/>
              <a:t>vetëm</a:t>
            </a:r>
            <a:r>
              <a:rPr lang="en-US" sz="1600" dirty="0"/>
              <a:t> </a:t>
            </a:r>
            <a:r>
              <a:rPr lang="en-US" sz="1600" dirty="0" err="1"/>
              <a:t>ose</a:t>
            </a:r>
            <a:r>
              <a:rPr lang="en-US" sz="1600" dirty="0"/>
              <a:t> </a:t>
            </a:r>
            <a:r>
              <a:rPr lang="en-US" sz="1600" dirty="0" err="1"/>
              <a:t>kryesisht</a:t>
            </a:r>
            <a:r>
              <a:rPr lang="en-US" sz="1600" dirty="0"/>
              <a:t> me bursa </a:t>
            </a:r>
            <a:r>
              <a:rPr lang="en-US" sz="1600" dirty="0" err="1"/>
              <a:t>individuale</a:t>
            </a:r>
            <a:r>
              <a:rPr lang="en-US" sz="1600" dirty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studime</a:t>
            </a:r>
            <a:r>
              <a:rPr lang="en-US" sz="1600" dirty="0"/>
              <a:t> </a:t>
            </a:r>
            <a:r>
              <a:rPr lang="en-US" sz="1600" dirty="0" err="1"/>
              <a:t>ose</a:t>
            </a:r>
            <a:r>
              <a:rPr lang="en-US" sz="1600" dirty="0"/>
              <a:t> </a:t>
            </a:r>
            <a:r>
              <a:rPr lang="en-US" sz="1600" dirty="0" err="1"/>
              <a:t>trajnime</a:t>
            </a:r>
            <a:r>
              <a:rPr lang="en-US" sz="1600" dirty="0"/>
              <a:t>, </a:t>
            </a:r>
            <a:r>
              <a:rPr lang="en-US" sz="1600" dirty="0" err="1"/>
              <a:t>kurse</a:t>
            </a:r>
            <a:r>
              <a:rPr lang="en-US" sz="1600" dirty="0"/>
              <a:t>; </a:t>
            </a:r>
            <a:endParaRPr lang="en-US" sz="1600" dirty="0" smtClean="0"/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Projektet</a:t>
            </a:r>
            <a:r>
              <a:rPr lang="en-US" sz="1600" dirty="0" smtClean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kanë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bëjnë</a:t>
            </a:r>
            <a:r>
              <a:rPr lang="en-US" sz="1600" dirty="0"/>
              <a:t> </a:t>
            </a:r>
            <a:r>
              <a:rPr lang="en-US" sz="1600" dirty="0" err="1"/>
              <a:t>vetëm</a:t>
            </a:r>
            <a:r>
              <a:rPr lang="en-US" sz="1600" dirty="0"/>
              <a:t> </a:t>
            </a:r>
            <a:r>
              <a:rPr lang="en-US" sz="1600" dirty="0" err="1"/>
              <a:t>ose</a:t>
            </a:r>
            <a:r>
              <a:rPr lang="en-US" sz="1600" dirty="0"/>
              <a:t> </a:t>
            </a:r>
            <a:r>
              <a:rPr lang="en-US" sz="1600" dirty="0" err="1"/>
              <a:t>kryesisht</a:t>
            </a:r>
            <a:r>
              <a:rPr lang="en-US" sz="1600" dirty="0"/>
              <a:t> me </a:t>
            </a:r>
            <a:r>
              <a:rPr lang="en-US" sz="1600" dirty="0" err="1"/>
              <a:t>konferenca</a:t>
            </a:r>
            <a:r>
              <a:rPr lang="en-US" sz="1600" dirty="0"/>
              <a:t> "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njëhershme</a:t>
            </a:r>
            <a:r>
              <a:rPr lang="en-US" sz="1600" dirty="0"/>
              <a:t>", dhe </a:t>
            </a:r>
            <a:r>
              <a:rPr lang="en-US" sz="1600" dirty="0" err="1"/>
              <a:t>ngjarje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ngjashme</a:t>
            </a:r>
            <a:r>
              <a:rPr lang="en-US" sz="1600" dirty="0"/>
              <a:t>;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Projekte</a:t>
            </a:r>
            <a:r>
              <a:rPr lang="en-US" sz="1600" dirty="0" smtClean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kanë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bëjnë</a:t>
            </a:r>
            <a:r>
              <a:rPr lang="en-US" sz="1600" dirty="0"/>
              <a:t> </a:t>
            </a:r>
            <a:r>
              <a:rPr lang="en-US" sz="1600" dirty="0" err="1"/>
              <a:t>vetëm</a:t>
            </a:r>
            <a:r>
              <a:rPr lang="en-US" sz="1600" dirty="0"/>
              <a:t> </a:t>
            </a:r>
            <a:r>
              <a:rPr lang="en-US" sz="1600" dirty="0" err="1"/>
              <a:t>ose</a:t>
            </a:r>
            <a:r>
              <a:rPr lang="en-US" sz="1600" dirty="0"/>
              <a:t> </a:t>
            </a:r>
            <a:r>
              <a:rPr lang="en-US" sz="1600" dirty="0" err="1"/>
              <a:t>kryesisht</a:t>
            </a:r>
            <a:r>
              <a:rPr lang="en-US" sz="1600" dirty="0"/>
              <a:t> me </a:t>
            </a:r>
            <a:r>
              <a:rPr lang="en-US" sz="1600" dirty="0" err="1"/>
              <a:t>hulumtime</a:t>
            </a:r>
            <a:r>
              <a:rPr lang="en-US" sz="1600" dirty="0"/>
              <a:t> </a:t>
            </a:r>
            <a:r>
              <a:rPr lang="en-US" sz="1600" dirty="0" err="1"/>
              <a:t>akademike</a:t>
            </a:r>
            <a:r>
              <a:rPr lang="en-US" sz="1600" dirty="0"/>
              <a:t> dhe/</a:t>
            </a:r>
            <a:r>
              <a:rPr lang="en-US" sz="1600" dirty="0" err="1"/>
              <a:t>ose</a:t>
            </a:r>
            <a:r>
              <a:rPr lang="en-US" sz="1600" dirty="0"/>
              <a:t> </a:t>
            </a:r>
            <a:r>
              <a:rPr lang="en-US" sz="1600" dirty="0" err="1"/>
              <a:t>studime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fizibilitetit</a:t>
            </a:r>
            <a:r>
              <a:rPr lang="en-US" sz="1600" dirty="0"/>
              <a:t>;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Aktivitete</a:t>
            </a:r>
            <a:r>
              <a:rPr lang="en-US" sz="1600" dirty="0" smtClean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lidhura</a:t>
            </a:r>
            <a:r>
              <a:rPr lang="en-US" sz="1600" dirty="0"/>
              <a:t> me </a:t>
            </a:r>
            <a:r>
              <a:rPr lang="en-US" sz="1600" dirty="0" err="1"/>
              <a:t>partitë</a:t>
            </a:r>
            <a:r>
              <a:rPr lang="en-US" sz="1600" dirty="0"/>
              <a:t> </a:t>
            </a:r>
            <a:r>
              <a:rPr lang="en-US" sz="1600" dirty="0" err="1"/>
              <a:t>politike</a:t>
            </a:r>
            <a:r>
              <a:rPr lang="en-US" sz="1600" dirty="0"/>
              <a:t> </a:t>
            </a:r>
            <a:r>
              <a:rPr lang="en-US" sz="1600" dirty="0" err="1"/>
              <a:t>ose</a:t>
            </a:r>
            <a:r>
              <a:rPr lang="en-US" sz="1600" dirty="0"/>
              <a:t> me </a:t>
            </a:r>
            <a:r>
              <a:rPr lang="en-US" sz="1600" dirty="0" err="1"/>
              <a:t>karakter</a:t>
            </a:r>
            <a:r>
              <a:rPr lang="en-US" sz="1600" dirty="0"/>
              <a:t> </a:t>
            </a:r>
            <a:r>
              <a:rPr lang="en-US" sz="1600" dirty="0" err="1"/>
              <a:t>politik</a:t>
            </a:r>
            <a:r>
              <a:rPr lang="en-US" sz="1600" dirty="0"/>
              <a:t>/</a:t>
            </a:r>
            <a:r>
              <a:rPr lang="en-US" sz="1600" dirty="0" err="1"/>
              <a:t>partiak</a:t>
            </a:r>
            <a:r>
              <a:rPr lang="en-US" sz="1600" dirty="0"/>
              <a:t>;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Aktivitete</a:t>
            </a:r>
            <a:r>
              <a:rPr lang="en-US" sz="1600" dirty="0" smtClean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bien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kuadër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aktiviteteve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përgjithshme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institucioneve</a:t>
            </a:r>
            <a:r>
              <a:rPr lang="en-US" sz="1600" dirty="0"/>
              <a:t> </a:t>
            </a:r>
            <a:r>
              <a:rPr lang="en-US" sz="1600" dirty="0" err="1"/>
              <a:t>shtetërore</a:t>
            </a:r>
            <a:r>
              <a:rPr lang="en-US" sz="1600" dirty="0"/>
              <a:t> </a:t>
            </a:r>
            <a:r>
              <a:rPr lang="en-US" sz="1600" dirty="0" err="1" smtClean="0"/>
              <a:t>ose</a:t>
            </a:r>
            <a:r>
              <a:rPr lang="en-US" sz="1600" dirty="0" smtClean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shtetit</a:t>
            </a:r>
            <a:r>
              <a:rPr lang="en-US" sz="16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Shërbimet</a:t>
            </a:r>
            <a:r>
              <a:rPr lang="en-US" sz="1600" dirty="0" smtClean="0"/>
              <a:t> </a:t>
            </a:r>
            <a:r>
              <a:rPr lang="en-US" sz="1600" dirty="0"/>
              <a:t>e </a:t>
            </a:r>
            <a:r>
              <a:rPr lang="en-US" sz="1600" dirty="0" err="1"/>
              <a:t>administratës</a:t>
            </a:r>
            <a:r>
              <a:rPr lang="en-US" sz="1600" dirty="0"/>
              <a:t>, duke </a:t>
            </a:r>
            <a:r>
              <a:rPr lang="en-US" sz="1600" dirty="0" err="1"/>
              <a:t>përfshirë</a:t>
            </a:r>
            <a:r>
              <a:rPr lang="en-US" sz="1600" dirty="0"/>
              <a:t> </a:t>
            </a:r>
            <a:r>
              <a:rPr lang="en-US" sz="1600" dirty="0" err="1"/>
              <a:t>qeverisjen</a:t>
            </a:r>
            <a:r>
              <a:rPr lang="en-US" sz="1600" dirty="0"/>
              <a:t> </a:t>
            </a:r>
            <a:r>
              <a:rPr lang="en-US" sz="1600" dirty="0" err="1"/>
              <a:t>vendore</a:t>
            </a:r>
            <a:r>
              <a:rPr lang="en-US" sz="1600" dirty="0"/>
              <a:t>;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Aktivitetet</a:t>
            </a:r>
            <a:r>
              <a:rPr lang="en-US" sz="1600" dirty="0" smtClean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lidhje</a:t>
            </a:r>
            <a:r>
              <a:rPr lang="en-US" sz="1600" dirty="0"/>
              <a:t> me </a:t>
            </a:r>
            <a:r>
              <a:rPr lang="en-US" sz="1600" dirty="0" err="1"/>
              <a:t>industrinë</a:t>
            </a:r>
            <a:r>
              <a:rPr lang="en-US" sz="1600" dirty="0"/>
              <a:t> e </a:t>
            </a:r>
            <a:r>
              <a:rPr lang="en-US" sz="1600" dirty="0" err="1"/>
              <a:t>duhanit</a:t>
            </a:r>
            <a:r>
              <a:rPr lang="en-US" sz="1600" dirty="0"/>
              <a:t> (</a:t>
            </a:r>
            <a:r>
              <a:rPr lang="en-US" sz="1600" dirty="0" err="1"/>
              <a:t>kodi</a:t>
            </a:r>
            <a:r>
              <a:rPr lang="en-US" sz="1600" dirty="0"/>
              <a:t> CAEN 16); </a:t>
            </a:r>
            <a:r>
              <a:rPr lang="en-US" sz="1600" dirty="0" err="1"/>
              <a:t>prodhimin</a:t>
            </a:r>
            <a:r>
              <a:rPr lang="en-US" sz="1600" dirty="0"/>
              <a:t> e </a:t>
            </a:r>
            <a:r>
              <a:rPr lang="en-US" sz="1600" dirty="0" err="1"/>
              <a:t>alkoolit</a:t>
            </a:r>
            <a:r>
              <a:rPr lang="en-US" sz="16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Pije</a:t>
            </a:r>
            <a:r>
              <a:rPr lang="en-US" sz="1600" dirty="0" smtClean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distiluara</a:t>
            </a:r>
            <a:r>
              <a:rPr lang="en-US" sz="1600" dirty="0"/>
              <a:t> (</a:t>
            </a:r>
            <a:r>
              <a:rPr lang="en-US" sz="1600" dirty="0" err="1"/>
              <a:t>kodi</a:t>
            </a:r>
            <a:r>
              <a:rPr lang="en-US" sz="1600" dirty="0"/>
              <a:t> CAEN 1591) dhe </a:t>
            </a:r>
            <a:r>
              <a:rPr lang="en-US" sz="1600" dirty="0" err="1"/>
              <a:t>armët</a:t>
            </a:r>
            <a:r>
              <a:rPr lang="en-US" sz="1600" dirty="0"/>
              <a:t> dhe </a:t>
            </a:r>
            <a:r>
              <a:rPr lang="en-US" sz="1600" dirty="0" err="1"/>
              <a:t>municionet</a:t>
            </a:r>
            <a:r>
              <a:rPr lang="en-US" sz="1600" dirty="0"/>
              <a:t> (</a:t>
            </a:r>
            <a:r>
              <a:rPr lang="en-US" sz="1600" dirty="0" err="1"/>
              <a:t>kodi</a:t>
            </a:r>
            <a:r>
              <a:rPr lang="en-US" sz="1600" dirty="0"/>
              <a:t> CAEN 296). </a:t>
            </a:r>
          </a:p>
          <a:p>
            <a:pPr>
              <a:lnSpc>
                <a:spcPct val="110000"/>
              </a:lnSpc>
            </a:pPr>
            <a:r>
              <a:rPr lang="it-IT" sz="1600" dirty="0" smtClean="0"/>
              <a:t>Kredi </a:t>
            </a:r>
            <a:r>
              <a:rPr lang="it-IT" sz="1600" dirty="0"/>
              <a:t>për palët e treta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Borxhet</a:t>
            </a:r>
            <a:r>
              <a:rPr lang="en-US" sz="1600" dirty="0" smtClean="0"/>
              <a:t> </a:t>
            </a:r>
            <a:r>
              <a:rPr lang="en-US" sz="1600" dirty="0"/>
              <a:t>dhe </a:t>
            </a:r>
            <a:r>
              <a:rPr lang="en-US" sz="1600" dirty="0" err="1"/>
              <a:t>pagesat</a:t>
            </a:r>
            <a:r>
              <a:rPr lang="en-US" sz="1600" dirty="0"/>
              <a:t> e </a:t>
            </a:r>
            <a:r>
              <a:rPr lang="en-US" sz="1600" dirty="0" err="1"/>
              <a:t>shërbimit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borxhit</a:t>
            </a:r>
            <a:r>
              <a:rPr lang="en-US" sz="1600" dirty="0"/>
              <a:t> (</a:t>
            </a:r>
            <a:r>
              <a:rPr lang="en-US" sz="1600" dirty="0" err="1"/>
              <a:t>interesi</a:t>
            </a:r>
            <a:r>
              <a:rPr lang="en-US" sz="1600" dirty="0"/>
              <a:t>);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Provizionet</a:t>
            </a:r>
            <a:r>
              <a:rPr lang="en-US" sz="1600" dirty="0" smtClean="0"/>
              <a:t> 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humbjet</a:t>
            </a:r>
            <a:r>
              <a:rPr lang="en-US" sz="1600" dirty="0"/>
              <a:t> </a:t>
            </a:r>
            <a:r>
              <a:rPr lang="en-US" sz="1600" dirty="0" err="1"/>
              <a:t>ose</a:t>
            </a:r>
            <a:r>
              <a:rPr lang="en-US" sz="1600" dirty="0"/>
              <a:t> </a:t>
            </a:r>
            <a:r>
              <a:rPr lang="en-US" sz="1600" dirty="0" err="1"/>
              <a:t>detyrimet</a:t>
            </a:r>
            <a:r>
              <a:rPr lang="en-US" sz="1600" dirty="0"/>
              <a:t> </a:t>
            </a:r>
            <a:r>
              <a:rPr lang="en-US" sz="1600" dirty="0" err="1"/>
              <a:t>potenciale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ardhshme</a:t>
            </a:r>
            <a:r>
              <a:rPr lang="en-US" sz="1600" dirty="0"/>
              <a:t>;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shpenzimet</a:t>
            </a:r>
            <a:r>
              <a:rPr lang="en-US" sz="1600" dirty="0" smtClean="0"/>
              <a:t> </a:t>
            </a:r>
            <a:r>
              <a:rPr lang="en-US" sz="1600" dirty="0"/>
              <a:t>e </a:t>
            </a:r>
            <a:r>
              <a:rPr lang="en-US" sz="1600" dirty="0" err="1"/>
              <a:t>deklaruara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Përfituesi</a:t>
            </a:r>
            <a:r>
              <a:rPr lang="en-US" sz="1600" dirty="0"/>
              <a:t>(t) dhe </a:t>
            </a:r>
            <a:r>
              <a:rPr lang="en-US" sz="1600" dirty="0" err="1"/>
              <a:t>financuar</a:t>
            </a:r>
            <a:r>
              <a:rPr lang="en-US" sz="1600" dirty="0"/>
              <a:t> </a:t>
            </a:r>
            <a:r>
              <a:rPr lang="en-US" sz="1600" dirty="0" err="1"/>
              <a:t>nga</a:t>
            </a:r>
            <a:r>
              <a:rPr lang="en-US" sz="1600" dirty="0"/>
              <a:t> </a:t>
            </a:r>
            <a:r>
              <a:rPr lang="en-US" sz="1600" dirty="0" err="1"/>
              <a:t>një</a:t>
            </a:r>
            <a:r>
              <a:rPr lang="en-US" sz="1600" dirty="0"/>
              <a:t> </a:t>
            </a:r>
            <a:r>
              <a:rPr lang="en-US" sz="1600" dirty="0" err="1"/>
              <a:t>veprim</a:t>
            </a:r>
            <a:r>
              <a:rPr lang="en-US" sz="1600" dirty="0"/>
              <a:t> </a:t>
            </a:r>
            <a:r>
              <a:rPr lang="en-US" sz="1600" dirty="0" err="1"/>
              <a:t>apo</a:t>
            </a:r>
            <a:r>
              <a:rPr lang="en-US" sz="1600" dirty="0"/>
              <a:t> </a:t>
            </a:r>
            <a:r>
              <a:rPr lang="en-US" sz="1600" dirty="0" err="1"/>
              <a:t>punë</a:t>
            </a:r>
            <a:r>
              <a:rPr lang="en-US" sz="1600" dirty="0"/>
              <a:t> </a:t>
            </a:r>
            <a:r>
              <a:rPr lang="en-US" sz="1600" dirty="0" err="1"/>
              <a:t>tjetër</a:t>
            </a:r>
            <a:r>
              <a:rPr lang="en-US" sz="1600" dirty="0"/>
              <a:t>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Programi</a:t>
            </a:r>
            <a:r>
              <a:rPr lang="en-US" sz="1600" dirty="0" smtClean="0"/>
              <a:t> </a:t>
            </a:r>
            <a:r>
              <a:rPr lang="en-US" sz="1600" dirty="0" err="1"/>
              <a:t>që</a:t>
            </a:r>
            <a:r>
              <a:rPr lang="en-US" sz="1600" dirty="0"/>
              <a:t> </a:t>
            </a:r>
            <a:r>
              <a:rPr lang="en-US" sz="1600" dirty="0" err="1"/>
              <a:t>merr</a:t>
            </a:r>
            <a:r>
              <a:rPr lang="en-US" sz="1600" dirty="0"/>
              <a:t> </a:t>
            </a:r>
            <a:r>
              <a:rPr lang="en-US" sz="1600" dirty="0" err="1"/>
              <a:t>një</a:t>
            </a:r>
            <a:r>
              <a:rPr lang="en-US" sz="1600" dirty="0"/>
              <a:t> grant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Unionit</a:t>
            </a:r>
            <a:r>
              <a:rPr lang="en-US" sz="1600" dirty="0"/>
              <a:t> (duke </a:t>
            </a:r>
            <a:r>
              <a:rPr lang="en-US" sz="1600" dirty="0" err="1"/>
              <a:t>përfshirë</a:t>
            </a:r>
            <a:r>
              <a:rPr lang="en-US" sz="1600" dirty="0"/>
              <a:t> EDF);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Blerjet</a:t>
            </a:r>
            <a:r>
              <a:rPr lang="en-US" sz="1600" dirty="0" smtClean="0"/>
              <a:t> </a:t>
            </a:r>
            <a:r>
              <a:rPr lang="en-US" sz="1600" dirty="0"/>
              <a:t>e </a:t>
            </a:r>
            <a:r>
              <a:rPr lang="en-US" sz="1600" dirty="0" err="1"/>
              <a:t>tokës</a:t>
            </a:r>
            <a:r>
              <a:rPr lang="en-US" sz="1600" dirty="0"/>
              <a:t> </a:t>
            </a:r>
            <a:r>
              <a:rPr lang="en-US" sz="1600" dirty="0" err="1"/>
              <a:t>ose</a:t>
            </a:r>
            <a:r>
              <a:rPr lang="en-US" sz="1600" dirty="0"/>
              <a:t> </a:t>
            </a:r>
            <a:r>
              <a:rPr lang="en-US" sz="1600" dirty="0" err="1"/>
              <a:t>ndërtesave</a:t>
            </a:r>
            <a:r>
              <a:rPr lang="en-US" sz="1600" dirty="0"/>
              <a:t>; </a:t>
            </a:r>
          </a:p>
          <a:p>
            <a:pPr>
              <a:lnSpc>
                <a:spcPct val="110000"/>
              </a:lnSpc>
            </a:pPr>
            <a:r>
              <a:rPr lang="en-US" sz="1600" dirty="0" err="1" smtClean="0"/>
              <a:t>Humbjet</a:t>
            </a:r>
            <a:r>
              <a:rPr lang="en-US" sz="1600" dirty="0" smtClean="0"/>
              <a:t> </a:t>
            </a:r>
            <a:r>
              <a:rPr lang="en-US" sz="1600" dirty="0"/>
              <a:t>e </a:t>
            </a:r>
            <a:r>
              <a:rPr lang="en-US" sz="1600" dirty="0" err="1"/>
              <a:t>këmbimit</a:t>
            </a:r>
            <a:r>
              <a:rPr lang="en-US" sz="1600" dirty="0"/>
              <a:t> </a:t>
            </a:r>
            <a:r>
              <a:rPr lang="en-US" sz="1600" dirty="0" err="1"/>
              <a:t>valutor</a:t>
            </a:r>
            <a:r>
              <a:rPr lang="en-US" sz="1600" dirty="0"/>
              <a:t>; </a:t>
            </a:r>
          </a:p>
          <a:p>
            <a:pPr>
              <a:lnSpc>
                <a:spcPct val="110000"/>
              </a:lnSpc>
            </a:pPr>
            <a:r>
              <a:rPr lang="it-IT" sz="1600" dirty="0" smtClean="0"/>
              <a:t>Kredi </a:t>
            </a:r>
            <a:r>
              <a:rPr lang="it-IT" sz="1600" dirty="0"/>
              <a:t>për palët e treta. </a:t>
            </a:r>
          </a:p>
          <a:p>
            <a:endParaRPr lang="en-US" sz="1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Kostot</a:t>
            </a:r>
            <a:r>
              <a:rPr lang="en-US" b="1" dirty="0" smtClean="0">
                <a:solidFill>
                  <a:srgbClr val="0070C0"/>
                </a:solidFill>
              </a:rPr>
              <a:t> e </a:t>
            </a:r>
            <a:r>
              <a:rPr lang="en-US" b="1" dirty="0" err="1" smtClean="0">
                <a:solidFill>
                  <a:srgbClr val="0070C0"/>
                </a:solidFill>
              </a:rPr>
              <a:t>papranueshme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495799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err="1" smtClean="0"/>
              <a:t>Borxhet</a:t>
            </a:r>
            <a:r>
              <a:rPr lang="en-US" sz="3000" dirty="0" smtClean="0"/>
              <a:t> </a:t>
            </a:r>
            <a:r>
              <a:rPr lang="en-US" sz="3000" dirty="0"/>
              <a:t>dhe </a:t>
            </a:r>
            <a:r>
              <a:rPr lang="en-US" sz="3000" dirty="0" err="1"/>
              <a:t>pagesat</a:t>
            </a:r>
            <a:r>
              <a:rPr lang="en-US" sz="3000" dirty="0"/>
              <a:t> e </a:t>
            </a:r>
            <a:r>
              <a:rPr lang="en-US" sz="3000" dirty="0" err="1"/>
              <a:t>shërbimit</a:t>
            </a:r>
            <a:r>
              <a:rPr lang="en-US" sz="3000" dirty="0"/>
              <a:t> </a:t>
            </a:r>
            <a:r>
              <a:rPr lang="en-US" sz="3000" dirty="0" err="1"/>
              <a:t>të</a:t>
            </a:r>
            <a:r>
              <a:rPr lang="en-US" sz="3000" dirty="0"/>
              <a:t> </a:t>
            </a:r>
            <a:r>
              <a:rPr lang="en-US" sz="3000" dirty="0" err="1"/>
              <a:t>borxhit</a:t>
            </a:r>
            <a:r>
              <a:rPr lang="en-US" sz="3000" dirty="0"/>
              <a:t> (</a:t>
            </a:r>
            <a:r>
              <a:rPr lang="en-US" sz="3000" dirty="0" err="1"/>
              <a:t>interesi</a:t>
            </a:r>
            <a:r>
              <a:rPr lang="en-US" sz="3000" dirty="0"/>
              <a:t>); </a:t>
            </a:r>
          </a:p>
          <a:p>
            <a:r>
              <a:rPr lang="en-US" sz="3000" dirty="0" err="1" smtClean="0"/>
              <a:t>Provizionet</a:t>
            </a:r>
            <a:r>
              <a:rPr lang="en-US" sz="3000" dirty="0" smtClean="0"/>
              <a:t> </a:t>
            </a:r>
            <a:r>
              <a:rPr lang="en-US" sz="3000" dirty="0" err="1"/>
              <a:t>për</a:t>
            </a:r>
            <a:r>
              <a:rPr lang="en-US" sz="3000" dirty="0"/>
              <a:t> </a:t>
            </a:r>
            <a:r>
              <a:rPr lang="en-US" sz="3000" dirty="0" err="1"/>
              <a:t>humbjet</a:t>
            </a:r>
            <a:r>
              <a:rPr lang="en-US" sz="3000" dirty="0"/>
              <a:t> </a:t>
            </a:r>
            <a:r>
              <a:rPr lang="en-US" sz="3000" dirty="0" err="1"/>
              <a:t>ose</a:t>
            </a:r>
            <a:r>
              <a:rPr lang="en-US" sz="3000" dirty="0"/>
              <a:t> </a:t>
            </a:r>
            <a:r>
              <a:rPr lang="en-US" sz="3000" dirty="0" err="1"/>
              <a:t>detyrimet</a:t>
            </a:r>
            <a:r>
              <a:rPr lang="en-US" sz="3000" dirty="0"/>
              <a:t> </a:t>
            </a:r>
            <a:r>
              <a:rPr lang="en-US" sz="3000" dirty="0" err="1"/>
              <a:t>potenciale</a:t>
            </a:r>
            <a:r>
              <a:rPr lang="en-US" sz="3000" dirty="0"/>
              <a:t> </a:t>
            </a:r>
            <a:r>
              <a:rPr lang="en-US" sz="3000" dirty="0" err="1"/>
              <a:t>të</a:t>
            </a:r>
            <a:r>
              <a:rPr lang="en-US" sz="3000" dirty="0"/>
              <a:t> </a:t>
            </a:r>
            <a:r>
              <a:rPr lang="en-US" sz="3000" dirty="0" err="1"/>
              <a:t>ardhshme</a:t>
            </a:r>
            <a:r>
              <a:rPr lang="en-US" sz="3000" dirty="0"/>
              <a:t>; </a:t>
            </a:r>
          </a:p>
          <a:p>
            <a:r>
              <a:rPr lang="en-US" sz="3000" dirty="0" err="1" smtClean="0"/>
              <a:t>Shpenzimet</a:t>
            </a:r>
            <a:r>
              <a:rPr lang="en-US" sz="3000" dirty="0" smtClean="0"/>
              <a:t> </a:t>
            </a:r>
            <a:r>
              <a:rPr lang="en-US" sz="3000" dirty="0"/>
              <a:t>e </a:t>
            </a:r>
            <a:r>
              <a:rPr lang="en-US" sz="3000" dirty="0" err="1"/>
              <a:t>deklaruara</a:t>
            </a:r>
            <a:r>
              <a:rPr lang="en-US" sz="3000" dirty="0"/>
              <a:t> </a:t>
            </a:r>
            <a:r>
              <a:rPr lang="en-US" sz="3000" dirty="0" err="1"/>
              <a:t>nga</a:t>
            </a:r>
            <a:r>
              <a:rPr lang="en-US" sz="3000" dirty="0"/>
              <a:t> </a:t>
            </a:r>
            <a:r>
              <a:rPr lang="en-US" sz="3000" dirty="0" err="1"/>
              <a:t>Përfituesi</a:t>
            </a:r>
            <a:r>
              <a:rPr lang="en-US" sz="3000" dirty="0"/>
              <a:t>(t) dhe </a:t>
            </a:r>
            <a:r>
              <a:rPr lang="en-US" sz="3000" dirty="0" err="1"/>
              <a:t>financuar</a:t>
            </a:r>
            <a:r>
              <a:rPr lang="en-US" sz="3000" dirty="0"/>
              <a:t> </a:t>
            </a:r>
            <a:r>
              <a:rPr lang="en-US" sz="3000" dirty="0" err="1"/>
              <a:t>nga</a:t>
            </a:r>
            <a:r>
              <a:rPr lang="en-US" sz="3000" dirty="0"/>
              <a:t> </a:t>
            </a:r>
            <a:r>
              <a:rPr lang="en-US" sz="3000" dirty="0" err="1"/>
              <a:t>një</a:t>
            </a:r>
            <a:r>
              <a:rPr lang="en-US" sz="3000" dirty="0"/>
              <a:t> </a:t>
            </a:r>
            <a:r>
              <a:rPr lang="en-US" sz="3000" dirty="0" err="1"/>
              <a:t>veprim</a:t>
            </a:r>
            <a:r>
              <a:rPr lang="en-US" sz="3000" dirty="0"/>
              <a:t> </a:t>
            </a:r>
            <a:r>
              <a:rPr lang="en-US" sz="3000" dirty="0" err="1"/>
              <a:t>apo</a:t>
            </a:r>
            <a:r>
              <a:rPr lang="en-US" sz="3000" dirty="0"/>
              <a:t> </a:t>
            </a:r>
            <a:r>
              <a:rPr lang="en-US" sz="3000" dirty="0" err="1"/>
              <a:t>punë</a:t>
            </a:r>
            <a:r>
              <a:rPr lang="en-US" sz="3000" dirty="0"/>
              <a:t> </a:t>
            </a:r>
            <a:r>
              <a:rPr lang="en-US" sz="3000" dirty="0" err="1"/>
              <a:t>tjetër</a:t>
            </a:r>
            <a:r>
              <a:rPr lang="en-US" sz="3000" dirty="0"/>
              <a:t> </a:t>
            </a:r>
          </a:p>
          <a:p>
            <a:r>
              <a:rPr lang="en-US" sz="3000" dirty="0" err="1" smtClean="0"/>
              <a:t>Programi</a:t>
            </a:r>
            <a:r>
              <a:rPr lang="en-US" sz="3000" dirty="0" smtClean="0"/>
              <a:t> </a:t>
            </a:r>
            <a:r>
              <a:rPr lang="en-US" sz="3000" dirty="0" err="1"/>
              <a:t>që</a:t>
            </a:r>
            <a:r>
              <a:rPr lang="en-US" sz="3000" dirty="0"/>
              <a:t> </a:t>
            </a:r>
            <a:r>
              <a:rPr lang="en-US" sz="3000" dirty="0" err="1"/>
              <a:t>merr</a:t>
            </a:r>
            <a:r>
              <a:rPr lang="en-US" sz="3000" dirty="0"/>
              <a:t> </a:t>
            </a:r>
            <a:r>
              <a:rPr lang="en-US" sz="3000" dirty="0" err="1"/>
              <a:t>një</a:t>
            </a:r>
            <a:r>
              <a:rPr lang="en-US" sz="3000" dirty="0"/>
              <a:t> grant </a:t>
            </a:r>
            <a:r>
              <a:rPr lang="en-US" sz="3000" dirty="0" err="1"/>
              <a:t>të</a:t>
            </a:r>
            <a:r>
              <a:rPr lang="en-US" sz="3000" dirty="0"/>
              <a:t> </a:t>
            </a:r>
            <a:r>
              <a:rPr lang="en-US" sz="3000" dirty="0" err="1"/>
              <a:t>Unionit</a:t>
            </a:r>
            <a:r>
              <a:rPr lang="en-US" sz="3000" dirty="0"/>
              <a:t> (duke </a:t>
            </a:r>
            <a:r>
              <a:rPr lang="en-US" sz="3000" dirty="0" err="1"/>
              <a:t>përfshirë</a:t>
            </a:r>
            <a:r>
              <a:rPr lang="en-US" sz="3000" dirty="0"/>
              <a:t> EDF); </a:t>
            </a:r>
          </a:p>
          <a:p>
            <a:r>
              <a:rPr lang="en-US" sz="3000" dirty="0" err="1" smtClean="0"/>
              <a:t>Blerjet</a:t>
            </a:r>
            <a:r>
              <a:rPr lang="en-US" sz="3000" dirty="0" smtClean="0"/>
              <a:t> </a:t>
            </a:r>
            <a:r>
              <a:rPr lang="en-US" sz="3000" dirty="0"/>
              <a:t>e </a:t>
            </a:r>
            <a:r>
              <a:rPr lang="en-US" sz="3000" dirty="0" err="1"/>
              <a:t>tokës</a:t>
            </a:r>
            <a:r>
              <a:rPr lang="en-US" sz="3000" dirty="0"/>
              <a:t> </a:t>
            </a:r>
            <a:r>
              <a:rPr lang="en-US" sz="3000" dirty="0" err="1"/>
              <a:t>ose</a:t>
            </a:r>
            <a:r>
              <a:rPr lang="en-US" sz="3000" dirty="0"/>
              <a:t> </a:t>
            </a:r>
            <a:r>
              <a:rPr lang="en-US" sz="3000" dirty="0" err="1"/>
              <a:t>ndërtesave</a:t>
            </a:r>
            <a:r>
              <a:rPr lang="en-US" sz="3000" dirty="0"/>
              <a:t>; </a:t>
            </a:r>
          </a:p>
          <a:p>
            <a:r>
              <a:rPr lang="en-US" sz="3000" dirty="0" err="1" smtClean="0"/>
              <a:t>Humbjet</a:t>
            </a:r>
            <a:r>
              <a:rPr lang="en-US" sz="3000" dirty="0" smtClean="0"/>
              <a:t> </a:t>
            </a:r>
            <a:r>
              <a:rPr lang="en-US" sz="3000" dirty="0"/>
              <a:t>e </a:t>
            </a:r>
            <a:r>
              <a:rPr lang="en-US" sz="3000" dirty="0" err="1"/>
              <a:t>këmbimit</a:t>
            </a:r>
            <a:r>
              <a:rPr lang="en-US" sz="3000" dirty="0"/>
              <a:t> </a:t>
            </a:r>
            <a:r>
              <a:rPr lang="en-US" sz="3000" dirty="0" err="1"/>
              <a:t>valutor</a:t>
            </a:r>
            <a:r>
              <a:rPr lang="en-US" sz="3000" dirty="0"/>
              <a:t>; </a:t>
            </a:r>
          </a:p>
          <a:p>
            <a:r>
              <a:rPr lang="it-IT" sz="3000" dirty="0" smtClean="0"/>
              <a:t>Kredi </a:t>
            </a:r>
            <a:r>
              <a:rPr lang="it-IT" sz="3000" dirty="0"/>
              <a:t>për palët e treta. </a:t>
            </a:r>
            <a:endParaRPr lang="it-IT" sz="3000" dirty="0" smtClean="0"/>
          </a:p>
          <a:p>
            <a:r>
              <a:rPr lang="en-US" sz="2800" dirty="0" err="1"/>
              <a:t>Kontributet</a:t>
            </a:r>
            <a:r>
              <a:rPr lang="en-US" sz="2800" dirty="0"/>
              <a:t> pa </a:t>
            </a:r>
            <a:r>
              <a:rPr lang="en-US" sz="2800" dirty="0" err="1"/>
              <a:t>pagesë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nuk</a:t>
            </a:r>
            <a:r>
              <a:rPr lang="en-US" sz="2800" dirty="0" smtClean="0"/>
              <a:t> </a:t>
            </a:r>
            <a:r>
              <a:rPr lang="en-US" sz="2800" dirty="0" err="1"/>
              <a:t>mund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trajtohen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 smtClean="0"/>
              <a:t>bashkëfinancim</a:t>
            </a:r>
            <a:r>
              <a:rPr lang="en-US" sz="2800" dirty="0"/>
              <a:t>)</a:t>
            </a:r>
            <a:endParaRPr lang="it-IT" sz="3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100" b="1" dirty="0" err="1">
                <a:solidFill>
                  <a:srgbClr val="0070C0"/>
                </a:solidFill>
              </a:rPr>
              <a:t>Shtrirja</a:t>
            </a:r>
            <a:r>
              <a:rPr lang="en-US" sz="3100" b="1" dirty="0">
                <a:solidFill>
                  <a:srgbClr val="0070C0"/>
                </a:solidFill>
              </a:rPr>
              <a:t> </a:t>
            </a:r>
            <a:r>
              <a:rPr lang="en-US" sz="3100" b="1" dirty="0" err="1">
                <a:solidFill>
                  <a:srgbClr val="0070C0"/>
                </a:solidFill>
              </a:rPr>
              <a:t>Gjeografike</a:t>
            </a:r>
            <a:r>
              <a:rPr lang="en-US" sz="31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 smtClean="0"/>
              <a:t>zbatohet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,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apo</a:t>
            </a:r>
            <a:r>
              <a:rPr lang="en-US" dirty="0"/>
              <a:t> </a:t>
            </a:r>
            <a:r>
              <a:rPr lang="en-US" dirty="0" err="1"/>
              <a:t>rajonal</a:t>
            </a:r>
            <a:r>
              <a:rPr lang="en-US" dirty="0"/>
              <a:t> </a:t>
            </a:r>
            <a:r>
              <a:rPr lang="en-US" dirty="0" err="1"/>
              <a:t>brenda</a:t>
            </a:r>
            <a:r>
              <a:rPr lang="en-US" dirty="0"/>
              <a:t> </a:t>
            </a:r>
            <a:r>
              <a:rPr lang="en-US" dirty="0" err="1" smtClean="0"/>
              <a:t>Shqipërisë</a:t>
            </a:r>
            <a:r>
              <a:rPr lang="en-US" dirty="0"/>
              <a:t>.</a:t>
            </a:r>
            <a:endParaRPr lang="en-US" b="1" dirty="0" smtClean="0"/>
          </a:p>
          <a:p>
            <a:pPr>
              <a:buNone/>
            </a:pPr>
            <a:r>
              <a:rPr lang="en-US" sz="3100" b="1" dirty="0" err="1">
                <a:solidFill>
                  <a:srgbClr val="0070C0"/>
                </a:solidFill>
              </a:rPr>
              <a:t>Afati</a:t>
            </a:r>
            <a:r>
              <a:rPr lang="en-US" sz="3100" b="1" dirty="0">
                <a:solidFill>
                  <a:srgbClr val="0070C0"/>
                </a:solidFill>
              </a:rPr>
              <a:t> </a:t>
            </a:r>
            <a:r>
              <a:rPr lang="en-US" sz="3100" b="1" dirty="0" err="1">
                <a:solidFill>
                  <a:srgbClr val="0070C0"/>
                </a:solidFill>
              </a:rPr>
              <a:t>Kohor</a:t>
            </a:r>
            <a:r>
              <a:rPr lang="en-US" sz="3100" b="1" dirty="0">
                <a:solidFill>
                  <a:srgbClr val="0070C0"/>
                </a:solidFill>
              </a:rPr>
              <a:t> i </a:t>
            </a:r>
            <a:r>
              <a:rPr lang="en-US" sz="3100" b="1" dirty="0" err="1">
                <a:solidFill>
                  <a:srgbClr val="0070C0"/>
                </a:solidFill>
              </a:rPr>
              <a:t>Grantit</a:t>
            </a:r>
            <a:r>
              <a:rPr lang="en-US" sz="31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err="1"/>
              <a:t>Projektet</a:t>
            </a:r>
            <a:r>
              <a:rPr lang="en-US" dirty="0"/>
              <a:t> </a:t>
            </a:r>
            <a:r>
              <a:rPr lang="en-US" dirty="0" err="1"/>
              <a:t>fituese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 smtClean="0"/>
              <a:t>zbatohen</a:t>
            </a:r>
            <a:r>
              <a:rPr lang="en-US" dirty="0" smtClean="0"/>
              <a:t> </a:t>
            </a:r>
            <a:r>
              <a:rPr lang="en-US" dirty="0" err="1" smtClean="0"/>
              <a:t>ndërmjet</a:t>
            </a:r>
            <a:r>
              <a:rPr lang="en-US" dirty="0" smtClean="0"/>
              <a:t> </a:t>
            </a:r>
            <a:r>
              <a:rPr lang="en-US" dirty="0" err="1"/>
              <a:t>datave</a:t>
            </a:r>
            <a:r>
              <a:rPr lang="en-US" dirty="0"/>
              <a:t> </a:t>
            </a:r>
            <a:r>
              <a:rPr lang="en-US" b="1" dirty="0"/>
              <a:t>01 </a:t>
            </a:r>
            <a:r>
              <a:rPr lang="en-US" b="1" dirty="0" err="1"/>
              <a:t>Shkurt</a:t>
            </a:r>
            <a:r>
              <a:rPr lang="en-US" b="1" dirty="0"/>
              <a:t> 2018 dhe 31 </a:t>
            </a:r>
            <a:r>
              <a:rPr lang="en-US" b="1" dirty="0" err="1"/>
              <a:t>Tetor</a:t>
            </a:r>
            <a:r>
              <a:rPr lang="en-US" b="1" dirty="0"/>
              <a:t> 2018. </a:t>
            </a:r>
          </a:p>
          <a:p>
            <a:pPr marL="0" indent="0">
              <a:buNone/>
            </a:pPr>
            <a:r>
              <a:rPr lang="en-US" dirty="0" err="1"/>
              <a:t>Kohëzgjatja</a:t>
            </a:r>
            <a:r>
              <a:rPr lang="en-US" dirty="0"/>
              <a:t> e </a:t>
            </a:r>
            <a:r>
              <a:rPr lang="en-US" dirty="0" err="1"/>
              <a:t>projektit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se 3 </a:t>
            </a:r>
            <a:r>
              <a:rPr lang="en-US" dirty="0" err="1"/>
              <a:t>muaj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smtClean="0"/>
              <a:t>jo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gjatë</a:t>
            </a:r>
            <a:r>
              <a:rPr lang="en-US" dirty="0"/>
              <a:t> se 9 </a:t>
            </a:r>
            <a:r>
              <a:rPr lang="en-US" dirty="0" err="1"/>
              <a:t>muaj</a:t>
            </a:r>
            <a:r>
              <a:rPr lang="en-US" dirty="0"/>
              <a:t>.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100" b="1" dirty="0" err="1">
                <a:solidFill>
                  <a:srgbClr val="0070C0"/>
                </a:solidFill>
              </a:rPr>
              <a:t>Vizibiliteti </a:t>
            </a:r>
          </a:p>
          <a:p>
            <a:pPr marL="0" indent="0">
              <a:buNone/>
            </a:pPr>
            <a:r>
              <a:rPr lang="en-US" dirty="0" err="1"/>
              <a:t>Grantmarrësit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detyruar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respektojnë</a:t>
            </a:r>
            <a:r>
              <a:rPr lang="en-US" dirty="0"/>
              <a:t> </a:t>
            </a:r>
            <a:r>
              <a:rPr lang="en-US" dirty="0" err="1"/>
              <a:t>rregullat</a:t>
            </a:r>
            <a:r>
              <a:rPr lang="en-US" dirty="0"/>
              <a:t> e </a:t>
            </a:r>
            <a:r>
              <a:rPr lang="en-US" dirty="0" err="1" smtClean="0"/>
              <a:t>vizibilitetit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përcaktuara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Koordinatori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i </a:t>
            </a:r>
            <a:r>
              <a:rPr lang="en-US" dirty="0" err="1" smtClean="0"/>
              <a:t>Projektit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842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Si </a:t>
            </a:r>
            <a:r>
              <a:rPr lang="en-US" b="1" dirty="0" err="1">
                <a:solidFill>
                  <a:srgbClr val="0070C0"/>
                </a:solidFill>
              </a:rPr>
              <a:t>të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Aplikoni</a:t>
            </a:r>
            <a:r>
              <a:rPr lang="en-US" b="1" dirty="0">
                <a:solidFill>
                  <a:srgbClr val="0070C0"/>
                </a:solidFill>
              </a:rPr>
              <a:t>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2209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/>
              <a:t>Formulari</a:t>
            </a:r>
            <a:r>
              <a:rPr lang="en-US" sz="24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Aplikimit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gjitha</a:t>
            </a:r>
            <a:r>
              <a:rPr lang="en-US" sz="2400" dirty="0"/>
              <a:t> </a:t>
            </a:r>
            <a:r>
              <a:rPr lang="en-US" sz="2400" dirty="0" err="1"/>
              <a:t>dokumentet</a:t>
            </a:r>
            <a:r>
              <a:rPr lang="en-US" sz="2400" dirty="0"/>
              <a:t> </a:t>
            </a:r>
            <a:r>
              <a:rPr lang="en-US" sz="2400" dirty="0" err="1" smtClean="0"/>
              <a:t>mbështetës</a:t>
            </a:r>
            <a:r>
              <a:rPr lang="en-US" sz="2400" dirty="0" smtClean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përmendura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 smtClean="0"/>
              <a:t>Udhëzues</a:t>
            </a:r>
            <a:r>
              <a:rPr lang="en-US" sz="2400" dirty="0" smtClean="0"/>
              <a:t>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aplikantët</a:t>
            </a:r>
            <a:r>
              <a:rPr lang="en-US" sz="2400" dirty="0" smtClean="0"/>
              <a:t> </a:t>
            </a:r>
            <a:r>
              <a:rPr lang="en-US" sz="2400" dirty="0" err="1" smtClean="0"/>
              <a:t>duhet</a:t>
            </a:r>
            <a:r>
              <a:rPr lang="en-US" sz="2400" dirty="0" smtClean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dërgohen</a:t>
            </a:r>
            <a:r>
              <a:rPr lang="en-US" sz="2400" dirty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:   </a:t>
            </a:r>
            <a:r>
              <a:rPr lang="en-US" sz="2400" b="1" u="sng" dirty="0"/>
              <a:t>altergranting@gmail.com</a:t>
            </a:r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dirty="0" err="1" smtClean="0"/>
              <a:t>deri</a:t>
            </a:r>
            <a:r>
              <a:rPr lang="en-US" sz="2400" dirty="0" smtClean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b="1" dirty="0"/>
              <a:t>17 </a:t>
            </a:r>
            <a:r>
              <a:rPr lang="en-US" sz="2400" b="1" dirty="0" err="1"/>
              <a:t>Dhjetor</a:t>
            </a:r>
            <a:r>
              <a:rPr lang="en-US" sz="2400" b="1" dirty="0"/>
              <a:t> </a:t>
            </a:r>
            <a:r>
              <a:rPr lang="en-US" sz="2400" b="1" dirty="0" smtClean="0"/>
              <a:t>2017, </a:t>
            </a:r>
            <a:r>
              <a:rPr lang="en-US" sz="2400" dirty="0" err="1" smtClean="0"/>
              <a:t>ora</a:t>
            </a:r>
            <a:r>
              <a:rPr lang="en-US" sz="2400" b="1" dirty="0" smtClean="0"/>
              <a:t> 23:59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0" indent="0">
              <a:buNone/>
            </a:pPr>
            <a:endParaRPr lang="en-US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/>
          <a:lstStyle/>
          <a:p>
            <a:pPr algn="l"/>
            <a:r>
              <a:rPr lang="en-US" dirty="0" err="1" smtClean="0">
                <a:latin typeface="+mn-lt"/>
              </a:rPr>
              <a:t>Përmbajtja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752600"/>
            <a:ext cx="7467600" cy="429736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+mj-lt"/>
              </a:rPr>
              <a:t>Projekti</a:t>
            </a:r>
            <a:r>
              <a:rPr lang="en-US" sz="2400" dirty="0" smtClean="0">
                <a:latin typeface="+mj-lt"/>
              </a:rPr>
              <a:t> ALTER </a:t>
            </a:r>
            <a:endParaRPr lang="en-US" sz="2400" dirty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Programi</a:t>
            </a:r>
            <a:r>
              <a:rPr lang="en-US" sz="2400" dirty="0" smtClean="0">
                <a:latin typeface="+mj-lt"/>
              </a:rPr>
              <a:t> i </a:t>
            </a:r>
            <a:r>
              <a:rPr lang="en-US" sz="2400" dirty="0" err="1" smtClean="0">
                <a:latin typeface="+mj-lt"/>
              </a:rPr>
              <a:t>Grantit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1"/>
            <a:r>
              <a:rPr lang="en-US" sz="2400" dirty="0" err="1" smtClean="0">
                <a:latin typeface="+mj-lt"/>
              </a:rPr>
              <a:t>Pranueshmëria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1"/>
            <a:r>
              <a:rPr lang="en-US" sz="2400" dirty="0" err="1" smtClean="0">
                <a:latin typeface="+mj-lt"/>
              </a:rPr>
              <a:t>Fusha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tematike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1"/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Shpenzimet</a:t>
            </a:r>
            <a:r>
              <a:rPr lang="en-US" sz="2400" dirty="0" smtClean="0">
                <a:latin typeface="+mj-lt"/>
              </a:rPr>
              <a:t> e </a:t>
            </a:r>
            <a:r>
              <a:rPr lang="en-US" sz="2400" dirty="0" err="1" smtClean="0">
                <a:latin typeface="+mj-lt"/>
              </a:rPr>
              <a:t>pranueshme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1"/>
            <a:r>
              <a:rPr lang="en-US" sz="2400" dirty="0" err="1" smtClean="0">
                <a:latin typeface="+mj-lt"/>
              </a:rPr>
              <a:t>Aktivitetet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1"/>
            <a:r>
              <a:rPr lang="en-US" sz="2400" dirty="0" smtClean="0">
                <a:latin typeface="+mj-lt"/>
              </a:rPr>
              <a:t>Si </a:t>
            </a:r>
            <a:r>
              <a:rPr lang="en-US" sz="2400" dirty="0" err="1" smtClean="0">
                <a:latin typeface="+mj-lt"/>
              </a:rPr>
              <a:t>të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aplikoni</a:t>
            </a:r>
            <a:r>
              <a:rPr lang="en-US" sz="2400" dirty="0" smtClean="0">
                <a:latin typeface="+mj-lt"/>
              </a:rPr>
              <a:t> </a:t>
            </a:r>
          </a:p>
          <a:p>
            <a:r>
              <a:rPr lang="en-US" sz="2400" dirty="0" err="1" smtClean="0">
                <a:latin typeface="+mj-lt"/>
              </a:rPr>
              <a:t>Pyetje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Përgjigje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E </a:t>
            </a:r>
            <a:r>
              <a:rPr lang="en-US" b="1" dirty="0" err="1" smtClean="0">
                <a:solidFill>
                  <a:srgbClr val="0070C0"/>
                </a:solidFill>
              </a:rPr>
              <a:t>rëndësishme</a:t>
            </a:r>
            <a:r>
              <a:rPr lang="en-US" b="1" dirty="0" smtClean="0">
                <a:solidFill>
                  <a:srgbClr val="0070C0"/>
                </a:solidFill>
              </a:rPr>
              <a:t>!!!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20762"/>
            <a:ext cx="8229600" cy="56086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dorëzohet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një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formular</a:t>
            </a:r>
            <a:r>
              <a:rPr lang="en-US" dirty="0">
                <a:solidFill>
                  <a:srgbClr val="FF0000"/>
                </a:solidFill>
              </a:rPr>
              <a:t> i </a:t>
            </a:r>
            <a:r>
              <a:rPr lang="en-US" dirty="0" err="1">
                <a:solidFill>
                  <a:srgbClr val="FF0000"/>
                </a:solidFill>
              </a:rPr>
              <a:t>vetëm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aplikimi</a:t>
            </a:r>
            <a:r>
              <a:rPr lang="en-US" dirty="0">
                <a:solidFill>
                  <a:srgbClr val="FF0000"/>
                </a:solidFill>
              </a:rPr>
              <a:t> dhe </a:t>
            </a:r>
            <a:r>
              <a:rPr lang="en-US" dirty="0" err="1">
                <a:solidFill>
                  <a:srgbClr val="FF0000"/>
                </a:solidFill>
              </a:rPr>
              <a:t>buxheti</a:t>
            </a:r>
            <a:r>
              <a:rPr lang="en-US" dirty="0">
                <a:solidFill>
                  <a:srgbClr val="FF0000"/>
                </a:solidFill>
              </a:rPr>
              <a:t>; </a:t>
            </a:r>
          </a:p>
          <a:p>
            <a:r>
              <a:rPr lang="en-US" dirty="0" err="1" smtClean="0"/>
              <a:t>Secili</a:t>
            </a:r>
            <a:r>
              <a:rPr lang="en-US" dirty="0" smtClean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partnerët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dorëzojë</a:t>
            </a:r>
            <a:r>
              <a:rPr lang="en-US" dirty="0"/>
              <a:t> </a:t>
            </a:r>
            <a:r>
              <a:rPr lang="en-US" dirty="0" err="1"/>
              <a:t>dokumentet</a:t>
            </a:r>
            <a:r>
              <a:rPr lang="en-US" dirty="0"/>
              <a:t> </a:t>
            </a:r>
            <a:r>
              <a:rPr lang="en-US" dirty="0" err="1"/>
              <a:t>ligjore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Statuti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Certifikata</a:t>
            </a:r>
            <a:r>
              <a:rPr lang="en-US" dirty="0">
                <a:solidFill>
                  <a:srgbClr val="FF0000"/>
                </a:solidFill>
              </a:rPr>
              <a:t> e </a:t>
            </a:r>
            <a:r>
              <a:rPr lang="en-US" dirty="0" err="1">
                <a:solidFill>
                  <a:srgbClr val="FF0000"/>
                </a:solidFill>
              </a:rPr>
              <a:t>regjistrimit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dhe </a:t>
            </a:r>
            <a:r>
              <a:rPr lang="en-US" dirty="0" err="1">
                <a:solidFill>
                  <a:srgbClr val="FF0000"/>
                </a:solidFill>
              </a:rPr>
              <a:t>raportet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Vjetore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financiare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për</a:t>
            </a:r>
            <a:r>
              <a:rPr lang="en-US" dirty="0">
                <a:solidFill>
                  <a:srgbClr val="FF0000"/>
                </a:solidFill>
              </a:rPr>
              <a:t> 3 </a:t>
            </a:r>
            <a:r>
              <a:rPr lang="en-US" dirty="0" err="1">
                <a:solidFill>
                  <a:srgbClr val="FF0000"/>
                </a:solidFill>
              </a:rPr>
              <a:t>vitet</a:t>
            </a:r>
            <a:r>
              <a:rPr lang="en-US" dirty="0">
                <a:solidFill>
                  <a:srgbClr val="FF0000"/>
                </a:solidFill>
              </a:rPr>
              <a:t> e </a:t>
            </a:r>
            <a:r>
              <a:rPr lang="en-US" dirty="0" err="1">
                <a:solidFill>
                  <a:srgbClr val="FF0000"/>
                </a:solidFill>
              </a:rPr>
              <a:t>fundit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i </a:t>
            </a:r>
            <a:r>
              <a:rPr lang="en-US" dirty="0" err="1"/>
              <a:t>përket</a:t>
            </a:r>
            <a:r>
              <a:rPr lang="en-US" dirty="0"/>
              <a:t> </a:t>
            </a:r>
            <a:r>
              <a:rPr lang="en-US" dirty="0" err="1"/>
              <a:t>organizatës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, </a:t>
            </a:r>
            <a:r>
              <a:rPr lang="en-US" dirty="0" err="1"/>
              <a:t>ndarazi</a:t>
            </a:r>
            <a:r>
              <a:rPr lang="en-US" dirty="0"/>
              <a:t>; </a:t>
            </a:r>
          </a:p>
          <a:p>
            <a:r>
              <a:rPr lang="en-US" dirty="0" err="1" smtClean="0"/>
              <a:t>Aplikantët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dorëzojnë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buxhetin</a:t>
            </a:r>
            <a:r>
              <a:rPr lang="en-US" dirty="0" smtClean="0">
                <a:solidFill>
                  <a:srgbClr val="FF0000"/>
                </a:solidFill>
              </a:rPr>
              <a:t> e </a:t>
            </a:r>
            <a:r>
              <a:rPr lang="en-US" dirty="0" err="1" smtClean="0">
                <a:solidFill>
                  <a:srgbClr val="FF0000"/>
                </a:solidFill>
              </a:rPr>
              <a:t>përgatitur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në</a:t>
            </a:r>
            <a:r>
              <a:rPr lang="en-US" dirty="0" smtClean="0">
                <a:solidFill>
                  <a:srgbClr val="FF0000"/>
                </a:solidFill>
              </a:rPr>
              <a:t> Euro. </a:t>
            </a:r>
            <a:endParaRPr lang="en-US" dirty="0" smtClean="0"/>
          </a:p>
          <a:p>
            <a:r>
              <a:rPr lang="en-US" dirty="0" err="1" smtClean="0"/>
              <a:t>Buxheti</a:t>
            </a:r>
            <a:r>
              <a:rPr lang="en-US" dirty="0" smtClean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pasqyrojë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përgjegjësitë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financiare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secilit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 smtClean="0"/>
              <a:t>partnerëve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Aplikimet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dorëzohen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shqip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anglisht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gjuhës</a:t>
            </a:r>
            <a:r>
              <a:rPr lang="en-US" dirty="0" smtClean="0"/>
              <a:t> </a:t>
            </a:r>
            <a:r>
              <a:rPr lang="en-US" dirty="0" err="1" smtClean="0"/>
              <a:t>shqipe</a:t>
            </a:r>
            <a:r>
              <a:rPr lang="en-US" dirty="0" smtClean="0"/>
              <a:t> </a:t>
            </a:r>
            <a:r>
              <a:rPr lang="en-US" dirty="0" err="1" smtClean="0"/>
              <a:t>aplikantët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përfshijnë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Përmbledhje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projektit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Anglisht</a:t>
            </a:r>
            <a:r>
              <a:rPr lang="en-US" dirty="0" smtClean="0"/>
              <a:t>. Email subject: </a:t>
            </a:r>
            <a:r>
              <a:rPr lang="en-US" dirty="0" err="1" smtClean="0"/>
              <a:t>eng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Nuk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kërkohet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Koncept propozimi.</a:t>
            </a:r>
            <a:r>
              <a:rPr lang="pl-PL" dirty="0" smtClean="0"/>
              <a:t> </a:t>
            </a:r>
            <a:r>
              <a:rPr lang="en-US" dirty="0" smtClean="0"/>
              <a:t>Pas </a:t>
            </a:r>
            <a:r>
              <a:rPr lang="en-US" dirty="0" err="1"/>
              <a:t>dorëzimit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aplikimit</a:t>
            </a:r>
            <a:r>
              <a:rPr lang="en-US" dirty="0"/>
              <a:t>, </a:t>
            </a:r>
            <a:r>
              <a:rPr lang="en-US" dirty="0" err="1"/>
              <a:t>aplikantët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lejohen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bëjnë</a:t>
            </a:r>
            <a:r>
              <a:rPr lang="en-US" dirty="0"/>
              <a:t> </a:t>
            </a:r>
            <a:r>
              <a:rPr lang="en-US" dirty="0" err="1"/>
              <a:t>ndryshim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aplikimet</a:t>
            </a:r>
            <a:r>
              <a:rPr lang="en-US" dirty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.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 smtClean="0"/>
              <a:t>nevojshme</a:t>
            </a:r>
            <a:r>
              <a:rPr lang="en-US" dirty="0"/>
              <a:t>, </a:t>
            </a:r>
            <a:r>
              <a:rPr lang="en-US" dirty="0" err="1"/>
              <a:t>Koordinatori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i </a:t>
            </a:r>
            <a:r>
              <a:rPr lang="en-US" dirty="0" err="1" smtClean="0"/>
              <a:t>Projektit</a:t>
            </a:r>
            <a:r>
              <a:rPr lang="en-US" dirty="0" smtClean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kontaktojë</a:t>
            </a:r>
            <a:r>
              <a:rPr lang="en-US" dirty="0"/>
              <a:t> </a:t>
            </a:r>
            <a:r>
              <a:rPr lang="en-US" dirty="0" err="1"/>
              <a:t>aplikantin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sqarime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mëtejshme</a:t>
            </a:r>
            <a:r>
              <a:rPr lang="en-US" dirty="0"/>
              <a:t>; </a:t>
            </a:r>
          </a:p>
          <a:p>
            <a:r>
              <a:rPr lang="en-US" dirty="0" err="1" smtClean="0"/>
              <a:t>Aplikimet</a:t>
            </a:r>
            <a:r>
              <a:rPr lang="en-US" dirty="0" smtClean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pasqyrojnë</a:t>
            </a:r>
            <a:r>
              <a:rPr lang="en-US" dirty="0"/>
              <a:t> se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objektivat</a:t>
            </a:r>
            <a:r>
              <a:rPr lang="en-US" dirty="0"/>
              <a:t> e </a:t>
            </a:r>
            <a:r>
              <a:rPr lang="en-US" dirty="0" err="1"/>
              <a:t>projektit</a:t>
            </a:r>
            <a:r>
              <a:rPr lang="en-US" dirty="0"/>
              <a:t> </a:t>
            </a:r>
            <a:r>
              <a:rPr lang="en-US" dirty="0" err="1"/>
              <a:t>përputhen</a:t>
            </a:r>
            <a:r>
              <a:rPr lang="en-US" dirty="0"/>
              <a:t> me </a:t>
            </a:r>
            <a:r>
              <a:rPr lang="en-US" dirty="0" err="1"/>
              <a:t>Treguesit</a:t>
            </a:r>
            <a:r>
              <a:rPr lang="en-US" dirty="0"/>
              <a:t> e </a:t>
            </a:r>
            <a:r>
              <a:rPr lang="en-US" dirty="0" err="1"/>
              <a:t>Programit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 smtClean="0"/>
              <a:t>Grantit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 smtClean="0"/>
              <a:t>Aplikuesit</a:t>
            </a:r>
            <a:r>
              <a:rPr lang="en-US" dirty="0" smtClean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dorëzojnë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 </a:t>
            </a:r>
            <a:r>
              <a:rPr lang="en-US" dirty="0" err="1" smtClean="0">
                <a:solidFill>
                  <a:srgbClr val="FF0000"/>
                </a:solidFill>
              </a:rPr>
              <a:t>projekt-propozim</a:t>
            </a:r>
            <a:r>
              <a:rPr lang="en-US" dirty="0" smtClean="0"/>
              <a:t>;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organizatë</a:t>
            </a:r>
            <a:r>
              <a:rPr lang="en-US" dirty="0"/>
              <a:t> do </a:t>
            </a:r>
            <a:r>
              <a:rPr lang="en-US" dirty="0" err="1"/>
              <a:t>t'i</a:t>
            </a:r>
            <a:r>
              <a:rPr lang="en-US" dirty="0"/>
              <a:t> </a:t>
            </a:r>
            <a:r>
              <a:rPr lang="en-US" dirty="0" err="1"/>
              <a:t>jepet</a:t>
            </a:r>
            <a:r>
              <a:rPr lang="en-US" dirty="0"/>
              <a:t> grant </a:t>
            </a:r>
            <a:r>
              <a:rPr lang="en-US" dirty="0" err="1"/>
              <a:t>ose</a:t>
            </a:r>
            <a:r>
              <a:rPr lang="en-US" dirty="0"/>
              <a:t> me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partneritet</a:t>
            </a:r>
            <a:r>
              <a:rPr lang="en-US" dirty="0"/>
              <a:t>; </a:t>
            </a:r>
          </a:p>
          <a:p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/>
              <a:t>organizatë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mund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jetë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aplikues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ose</a:t>
            </a:r>
            <a:r>
              <a:rPr lang="en-US" dirty="0">
                <a:solidFill>
                  <a:srgbClr val="FF0000"/>
                </a:solidFill>
              </a:rPr>
              <a:t> partner </a:t>
            </a:r>
            <a:r>
              <a:rPr lang="en-US" dirty="0" err="1">
                <a:solidFill>
                  <a:srgbClr val="FF0000"/>
                </a:solidFill>
              </a:rPr>
              <a:t>vetëm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në</a:t>
            </a:r>
            <a:r>
              <a:rPr lang="en-US" dirty="0">
                <a:solidFill>
                  <a:srgbClr val="FF0000"/>
                </a:solidFill>
              </a:rPr>
              <a:t> 1 </a:t>
            </a:r>
            <a:r>
              <a:rPr lang="en-US" dirty="0" err="1">
                <a:solidFill>
                  <a:srgbClr val="FF0000"/>
                </a:solidFill>
              </a:rPr>
              <a:t>aplikim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për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projekt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8650" y="1682728"/>
            <a:ext cx="79819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Vetëm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dokumentat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e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kërkuar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dhe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formularët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ofruar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do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vlerësohen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Mos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dërgoni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dokumente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shtesë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nëse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nuk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janë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specifikuar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Udhëzues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Formulari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aplikimit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dhe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buxheti</a:t>
            </a:r>
            <a:r>
              <a:rPr lang="en-US" sz="2000" dirty="0" smtClean="0">
                <a:solidFill>
                  <a:srgbClr val="FF0000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Dokumentet</a:t>
            </a:r>
            <a:r>
              <a:rPr lang="en-US" sz="2000" dirty="0" smtClean="0"/>
              <a:t> </a:t>
            </a:r>
            <a:r>
              <a:rPr lang="en-US" sz="2000" dirty="0" err="1"/>
              <a:t>ligjore</a:t>
            </a:r>
            <a:r>
              <a:rPr lang="en-US" sz="2000" dirty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aplikantit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partnerëve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Statuti</a:t>
            </a:r>
            <a:endParaRPr lang="en-US" sz="2000" dirty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>
                <a:solidFill>
                  <a:srgbClr val="FF0000"/>
                </a:solidFill>
              </a:rPr>
              <a:t>Certifikata</a:t>
            </a:r>
            <a:r>
              <a:rPr lang="en-US" sz="2000" dirty="0">
                <a:solidFill>
                  <a:srgbClr val="FF0000"/>
                </a:solidFill>
              </a:rPr>
              <a:t> e </a:t>
            </a:r>
            <a:r>
              <a:rPr lang="en-US" sz="2000" dirty="0" err="1" smtClean="0">
                <a:solidFill>
                  <a:srgbClr val="FF0000"/>
                </a:solidFill>
              </a:rPr>
              <a:t>regjistrimit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</a:rPr>
              <a:t>Raportet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Vjetore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financiare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për</a:t>
            </a:r>
            <a:r>
              <a:rPr lang="en-US" sz="2000" dirty="0">
                <a:solidFill>
                  <a:srgbClr val="FF0000"/>
                </a:solidFill>
              </a:rPr>
              <a:t> 3 </a:t>
            </a:r>
            <a:r>
              <a:rPr lang="en-US" sz="2000" dirty="0" err="1">
                <a:solidFill>
                  <a:srgbClr val="FF0000"/>
                </a:solidFill>
              </a:rPr>
              <a:t>vitet</a:t>
            </a:r>
            <a:r>
              <a:rPr lang="en-US" sz="2000" dirty="0">
                <a:solidFill>
                  <a:srgbClr val="FF0000"/>
                </a:solidFill>
              </a:rPr>
              <a:t> e </a:t>
            </a:r>
            <a:r>
              <a:rPr lang="en-US" sz="2000" dirty="0" err="1" smtClean="0">
                <a:solidFill>
                  <a:srgbClr val="FF0000"/>
                </a:solidFill>
              </a:rPr>
              <a:t>fundit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Mos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harroni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listën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dhe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përmbledhjen</a:t>
            </a:r>
            <a:r>
              <a:rPr lang="en-US" sz="2000" dirty="0">
                <a:solidFill>
                  <a:srgbClr val="00B050"/>
                </a:solidFill>
              </a:rPr>
              <a:t> e </a:t>
            </a:r>
            <a:r>
              <a:rPr lang="en-US" sz="2000" dirty="0" err="1">
                <a:solidFill>
                  <a:srgbClr val="00B050"/>
                </a:solidFill>
              </a:rPr>
              <a:t>projekteve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>
                <a:solidFill>
                  <a:srgbClr val="00B050"/>
                </a:solidFill>
              </a:rPr>
              <a:t>të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mëparshme</a:t>
            </a:r>
            <a:endParaRPr lang="en-US" sz="2000" dirty="0" smtClean="0">
              <a:solidFill>
                <a:srgbClr val="00B050"/>
              </a:solidFill>
            </a:endParaRPr>
          </a:p>
          <a:p>
            <a:endParaRPr lang="en-US" sz="2000" dirty="0" smtClean="0"/>
          </a:p>
          <a:p>
            <a:r>
              <a:rPr lang="en-US" sz="2000" dirty="0" err="1" smtClean="0"/>
              <a:t>Aplikantët</a:t>
            </a:r>
            <a:r>
              <a:rPr lang="en-US" sz="2000" dirty="0" smtClean="0"/>
              <a:t> </a:t>
            </a:r>
            <a:r>
              <a:rPr lang="en-US" sz="2000" dirty="0"/>
              <a:t>e </a:t>
            </a:r>
            <a:r>
              <a:rPr lang="en-US" sz="2000" dirty="0" err="1"/>
              <a:t>mundshëm</a:t>
            </a:r>
            <a:r>
              <a:rPr lang="en-US" sz="2000" dirty="0"/>
              <a:t> </a:t>
            </a:r>
            <a:r>
              <a:rPr lang="en-US" sz="2000" dirty="0" err="1"/>
              <a:t>mund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dërgojnë</a:t>
            </a:r>
            <a:r>
              <a:rPr lang="en-US" sz="2000" dirty="0"/>
              <a:t> </a:t>
            </a:r>
            <a:r>
              <a:rPr lang="en-US" sz="2000" dirty="0" err="1"/>
              <a:t>pyetje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lidhje</a:t>
            </a:r>
            <a:r>
              <a:rPr lang="en-US" sz="2000" dirty="0"/>
              <a:t> me </a:t>
            </a:r>
            <a:r>
              <a:rPr lang="en-US" sz="2000" dirty="0" err="1"/>
              <a:t>Programin</a:t>
            </a:r>
            <a:r>
              <a:rPr lang="en-US" sz="2000" dirty="0"/>
              <a:t> e </a:t>
            </a:r>
            <a:r>
              <a:rPr lang="en-US" sz="2000" dirty="0" err="1"/>
              <a:t>Grantit</a:t>
            </a:r>
            <a:r>
              <a:rPr lang="en-US" sz="2000" dirty="0"/>
              <a:t> </a:t>
            </a:r>
            <a:r>
              <a:rPr lang="en-US" sz="2000" dirty="0" err="1"/>
              <a:t>ose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lidhje</a:t>
            </a:r>
            <a:r>
              <a:rPr lang="en-US" sz="2000" dirty="0"/>
              <a:t> me </a:t>
            </a:r>
            <a:r>
              <a:rPr lang="en-US" sz="2000" dirty="0" err="1"/>
              <a:t>dokumentet</a:t>
            </a:r>
            <a:r>
              <a:rPr lang="en-US" sz="2000" dirty="0"/>
              <a:t> </a:t>
            </a:r>
            <a:r>
              <a:rPr lang="en-US" sz="2000" dirty="0" err="1"/>
              <a:t>që</a:t>
            </a:r>
            <a:r>
              <a:rPr lang="en-US" sz="2000" dirty="0"/>
              <a:t> </a:t>
            </a:r>
            <a:r>
              <a:rPr lang="en-US" sz="2000" dirty="0" err="1"/>
              <a:t>duhen</a:t>
            </a:r>
            <a:r>
              <a:rPr lang="en-US" sz="2000" dirty="0"/>
              <a:t> </a:t>
            </a:r>
            <a:r>
              <a:rPr lang="en-US" sz="2000" dirty="0" err="1"/>
              <a:t>dorëzuar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njëjtën</a:t>
            </a:r>
            <a:r>
              <a:rPr lang="en-US" sz="2000" dirty="0"/>
              <a:t> e-mail </a:t>
            </a:r>
            <a:r>
              <a:rPr lang="en-US" sz="2000" dirty="0" err="1"/>
              <a:t>adresë</a:t>
            </a:r>
            <a:r>
              <a:rPr lang="en-US" sz="2000" dirty="0"/>
              <a:t> </a:t>
            </a:r>
            <a:r>
              <a:rPr lang="en-US" sz="2000" dirty="0" err="1"/>
              <a:t>të</a:t>
            </a:r>
            <a:r>
              <a:rPr lang="en-US" sz="2000" dirty="0"/>
              <a:t> </a:t>
            </a:r>
            <a:r>
              <a:rPr lang="en-US" sz="2000" dirty="0" err="1"/>
              <a:t>përmendur</a:t>
            </a:r>
            <a:r>
              <a:rPr lang="en-US" sz="2000" dirty="0"/>
              <a:t> </a:t>
            </a:r>
            <a:r>
              <a:rPr lang="en-US" sz="2000" dirty="0" err="1"/>
              <a:t>më</a:t>
            </a:r>
            <a:r>
              <a:rPr lang="en-US" sz="2000" dirty="0"/>
              <a:t> </a:t>
            </a:r>
            <a:r>
              <a:rPr lang="en-US" sz="2000" dirty="0" err="1"/>
              <a:t>lart</a:t>
            </a:r>
            <a:r>
              <a:rPr lang="en-US" sz="2000" dirty="0"/>
              <a:t> </a:t>
            </a:r>
            <a:r>
              <a:rPr lang="en-US" sz="2000" dirty="0" err="1"/>
              <a:t>deri</a:t>
            </a:r>
            <a:r>
              <a:rPr lang="en-US" sz="2000" dirty="0"/>
              <a:t> </a:t>
            </a:r>
            <a:r>
              <a:rPr lang="en-US" sz="2000" dirty="0" err="1"/>
              <a:t>më</a:t>
            </a:r>
            <a:r>
              <a:rPr lang="en-US" sz="2000" dirty="0"/>
              <a:t> </a:t>
            </a:r>
            <a:r>
              <a:rPr lang="en-US" sz="2000" b="1" dirty="0"/>
              <a:t>11 </a:t>
            </a:r>
            <a:r>
              <a:rPr lang="en-US" sz="2000" b="1" dirty="0" err="1"/>
              <a:t>Dhjetor</a:t>
            </a:r>
            <a:r>
              <a:rPr lang="en-US" sz="2000" b="1" dirty="0"/>
              <a:t> 2017</a:t>
            </a:r>
            <a:r>
              <a:rPr lang="en-US" sz="2000" dirty="0"/>
              <a:t>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E </a:t>
            </a:r>
            <a:r>
              <a:rPr lang="en-US" b="1" dirty="0" err="1" smtClean="0">
                <a:solidFill>
                  <a:srgbClr val="0070C0"/>
                </a:solidFill>
              </a:rPr>
              <a:t>rëndësishme</a:t>
            </a:r>
            <a:r>
              <a:rPr lang="en-US" b="1" dirty="0" smtClean="0">
                <a:solidFill>
                  <a:srgbClr val="0070C0"/>
                </a:solidFill>
              </a:rPr>
              <a:t>!!!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30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Vlerësimi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690689"/>
            <a:ext cx="7696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Vlerësimi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aplikimeve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bazë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relevancës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tyre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ndaj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objektivave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Projektit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;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Aplikimet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do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vlerësohen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ndër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aplikimet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dërguara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nga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shtatë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vendet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pjesëmarrëse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pas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vlerësimit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dhe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pikëzimit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nga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një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vlerësuesi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pavarur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kombëtar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secilin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prej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shtatë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vendeve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Autoriteti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kontraktues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do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përzgjedhë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aplikimin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renditur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vendin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parë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për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secilin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vend, me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kusht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që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arrihet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rezultati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minimal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kërkuar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përputhje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me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zarfin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financiar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dispozicion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për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çdo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vend.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Grantet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shtesë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do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përzgjidhen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sipas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renditjes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prioritetit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përgjithshëm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(pa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dallim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sipas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vendeve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nëse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nuk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ka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mjaft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aplikime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për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projekte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ndonjë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nga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vendet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projektit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dhe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përputhje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me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zarfin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financiar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dispozicion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Përfundimi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dhe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shpallja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rezultateve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vlerësimeve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pritet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bëhet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më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15 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Janar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2018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7965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çdo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informacion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lidhje</a:t>
            </a:r>
            <a:r>
              <a:rPr lang="en-US" sz="2800" dirty="0" smtClean="0"/>
              <a:t> me </a:t>
            </a:r>
            <a:r>
              <a:rPr lang="en-US" sz="2800" dirty="0" err="1" smtClean="0"/>
              <a:t>Thirrjen</a:t>
            </a:r>
            <a:r>
              <a:rPr lang="en-US" sz="2800" dirty="0" smtClean="0"/>
              <a:t>,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vizitoni</a:t>
            </a:r>
            <a:r>
              <a:rPr lang="en-US" sz="2800" dirty="0" smtClean="0"/>
              <a:t> </a:t>
            </a:r>
            <a:r>
              <a:rPr lang="en-US" sz="2800" dirty="0" err="1" smtClean="0"/>
              <a:t>faqen</a:t>
            </a:r>
            <a:r>
              <a:rPr lang="en-US" sz="2800" dirty="0" smtClean="0"/>
              <a:t>: </a:t>
            </a:r>
            <a:r>
              <a:rPr lang="en-US" sz="2800" dirty="0" smtClean="0">
                <a:hlinkClick r:id="rId2"/>
              </a:rPr>
              <a:t>www.idmalbania.org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>
                <a:hlinkClick r:id="rId3"/>
              </a:rPr>
              <a:t>http://www.balkan-noborder.com</a:t>
            </a:r>
            <a:endParaRPr lang="en-US" sz="2800" dirty="0" smtClean="0"/>
          </a:p>
          <a:p>
            <a:pPr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pyetje</a:t>
            </a:r>
            <a:r>
              <a:rPr lang="en-US" sz="2800" dirty="0" smtClean="0"/>
              <a:t> </a:t>
            </a:r>
            <a:r>
              <a:rPr lang="en-US" sz="2800" dirty="0" err="1" smtClean="0"/>
              <a:t>lidhur</a:t>
            </a:r>
            <a:r>
              <a:rPr lang="en-US" sz="2800" dirty="0" smtClean="0"/>
              <a:t> me </a:t>
            </a:r>
            <a:r>
              <a:rPr lang="en-US" sz="2800" dirty="0" err="1" smtClean="0"/>
              <a:t>aplikimin</a:t>
            </a:r>
            <a:r>
              <a:rPr lang="en-US" sz="2800" dirty="0" smtClean="0"/>
              <a:t>,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shkruani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4"/>
              </a:rPr>
              <a:t>info@idmalbania.org</a:t>
            </a:r>
            <a:r>
              <a:rPr lang="en-US" sz="2800" dirty="0" smtClean="0"/>
              <a:t> </a:t>
            </a:r>
            <a:r>
              <a:rPr lang="en-US" sz="2800" dirty="0" err="1" smtClean="0"/>
              <a:t>deri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datë</a:t>
            </a:r>
            <a:r>
              <a:rPr lang="en-US" sz="2800" dirty="0" smtClean="0"/>
              <a:t> 11 </a:t>
            </a:r>
            <a:r>
              <a:rPr lang="en-US" sz="2800" dirty="0" err="1" smtClean="0"/>
              <a:t>dhjetor</a:t>
            </a:r>
            <a:r>
              <a:rPr lang="en-US" sz="2800" dirty="0" smtClean="0"/>
              <a:t> 2017.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 descr="cid:image001.png@01D19A27.1DB22030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54102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id:image002.png@01D19A27.1DB22030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54102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3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008479" y="187075"/>
            <a:ext cx="1952625" cy="809625"/>
          </a:xfrm>
          <a:prstGeom prst="rect">
            <a:avLst/>
          </a:prstGeom>
        </p:spPr>
      </p:pic>
      <p:pic>
        <p:nvPicPr>
          <p:cNvPr id="12" name="image2.pn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82647" y="265194"/>
            <a:ext cx="969953" cy="649619"/>
          </a:xfrm>
          <a:prstGeom prst="rect">
            <a:avLst/>
          </a:prstGeom>
        </p:spPr>
      </p:pic>
      <p:pic>
        <p:nvPicPr>
          <p:cNvPr id="13" name="image1.png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733800" y="187075"/>
            <a:ext cx="2209800" cy="727739"/>
          </a:xfrm>
          <a:prstGeom prst="rect">
            <a:avLst/>
          </a:prstGeom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85800" y="934284"/>
            <a:ext cx="12954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Ky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projekt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financohet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nga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Bashkimi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Evropian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0012"/>
            <a:ext cx="6477000" cy="15240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ALTER - </a:t>
            </a:r>
            <a:r>
              <a:rPr lang="sq-AL" sz="3200" dirty="0">
                <a:solidFill>
                  <a:schemeClr val="accent1"/>
                </a:solidFill>
              </a:rPr>
              <a:t>Territore </a:t>
            </a:r>
            <a:r>
              <a:rPr lang="sq-AL" sz="3200" dirty="0" smtClean="0">
                <a:solidFill>
                  <a:schemeClr val="accent1"/>
                </a:solidFill>
              </a:rPr>
              <a:t>Aktive </a:t>
            </a:r>
            <a:r>
              <a:rPr lang="sq-AL" sz="3200" dirty="0" smtClean="0">
                <a:solidFill>
                  <a:schemeClr val="accent1"/>
                </a:solidFill>
              </a:rPr>
              <a:t>Lokale</a:t>
            </a:r>
            <a:r>
              <a:rPr lang="en-GB" sz="3200" dirty="0" smtClean="0">
                <a:solidFill>
                  <a:schemeClr val="accent1"/>
                </a:solidFill>
              </a:rPr>
              <a:t> </a:t>
            </a:r>
            <a:r>
              <a:rPr lang="sq-AL" sz="3200" dirty="0" smtClean="0">
                <a:solidFill>
                  <a:schemeClr val="accent1"/>
                </a:solidFill>
              </a:rPr>
              <a:t>për </a:t>
            </a:r>
            <a:r>
              <a:rPr lang="sq-AL" sz="3200" dirty="0">
                <a:solidFill>
                  <a:schemeClr val="accent1"/>
                </a:solidFill>
              </a:rPr>
              <a:t>Zhvillimin Ekonomik të Zonave Rurale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153401" cy="4006222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2400" dirty="0" err="1" smtClean="0"/>
              <a:t>Finanuar</a:t>
            </a:r>
            <a:r>
              <a:rPr lang="en-GB" sz="2400" dirty="0" smtClean="0"/>
              <a:t> </a:t>
            </a:r>
            <a:r>
              <a:rPr lang="en-GB" sz="2400" dirty="0" err="1" smtClean="0"/>
              <a:t>nga</a:t>
            </a:r>
            <a:r>
              <a:rPr lang="en-GB" sz="2400" dirty="0" smtClean="0"/>
              <a:t> </a:t>
            </a:r>
            <a:r>
              <a:rPr lang="en-GB" sz="2400" dirty="0" err="1" smtClean="0"/>
              <a:t>Komisioni</a:t>
            </a:r>
            <a:r>
              <a:rPr lang="en-GB" sz="2400" dirty="0" smtClean="0"/>
              <a:t> </a:t>
            </a:r>
            <a:r>
              <a:rPr lang="en-GB" sz="2400" dirty="0" err="1" smtClean="0"/>
              <a:t>Europian</a:t>
            </a:r>
            <a:r>
              <a:rPr lang="en-GB" sz="2400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err="1" smtClean="0"/>
              <a:t>Periudha</a:t>
            </a:r>
            <a:r>
              <a:rPr lang="en-GB" sz="2400" dirty="0" smtClean="0"/>
              <a:t> e </a:t>
            </a:r>
            <a:r>
              <a:rPr lang="en-GB" sz="2400" dirty="0" err="1" smtClean="0"/>
              <a:t>zbatimit</a:t>
            </a:r>
            <a:r>
              <a:rPr lang="en-GB" sz="2400" dirty="0" smtClean="0"/>
              <a:t> 44 </a:t>
            </a:r>
            <a:r>
              <a:rPr lang="en-GB" sz="2400" dirty="0" err="1" smtClean="0"/>
              <a:t>muaj</a:t>
            </a:r>
            <a:endParaRPr lang="en-GB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err="1" smtClean="0"/>
              <a:t>Stimulimi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një</a:t>
            </a:r>
            <a:r>
              <a:rPr lang="en-GB" sz="2400" dirty="0" smtClean="0"/>
              <a:t> </a:t>
            </a:r>
            <a:r>
              <a:rPr lang="en-GB" sz="2400" dirty="0" err="1" smtClean="0"/>
              <a:t>ambjenti</a:t>
            </a:r>
            <a:r>
              <a:rPr lang="en-GB" sz="2400" dirty="0" smtClean="0"/>
              <a:t> </a:t>
            </a:r>
            <a:r>
              <a:rPr lang="en-GB" sz="2400" dirty="0" err="1" smtClean="0"/>
              <a:t>mundësues</a:t>
            </a:r>
            <a:r>
              <a:rPr lang="en-GB" sz="2400" dirty="0" smtClean="0"/>
              <a:t> </a:t>
            </a:r>
            <a:r>
              <a:rPr lang="en-GB" sz="2400" dirty="0" err="1" smtClean="0"/>
              <a:t>ligjor</a:t>
            </a:r>
            <a:r>
              <a:rPr lang="en-GB" sz="2400" dirty="0" smtClean="0"/>
              <a:t> </a:t>
            </a:r>
            <a:r>
              <a:rPr lang="en-GB" sz="2400" dirty="0" err="1" smtClean="0"/>
              <a:t>dhe</a:t>
            </a:r>
            <a:r>
              <a:rPr lang="en-GB" sz="2400" dirty="0" smtClean="0"/>
              <a:t> </a:t>
            </a:r>
            <a:r>
              <a:rPr lang="en-GB" sz="2400" dirty="0" err="1" smtClean="0"/>
              <a:t>financiar</a:t>
            </a:r>
            <a:r>
              <a:rPr lang="en-GB" sz="2400" dirty="0" smtClean="0"/>
              <a:t> </a:t>
            </a:r>
            <a:r>
              <a:rPr lang="en-GB" sz="2400" dirty="0" err="1" smtClean="0"/>
              <a:t>për</a:t>
            </a:r>
            <a:r>
              <a:rPr lang="en-GB" sz="2400" dirty="0" smtClean="0"/>
              <a:t> </a:t>
            </a:r>
            <a:r>
              <a:rPr lang="en-GB" sz="2400" dirty="0" err="1" smtClean="0"/>
              <a:t>shoqërinë</a:t>
            </a:r>
            <a:r>
              <a:rPr lang="en-GB" sz="2400" dirty="0" smtClean="0"/>
              <a:t> </a:t>
            </a:r>
            <a:r>
              <a:rPr lang="en-GB" sz="2400" dirty="0" err="1" smtClean="0"/>
              <a:t>civile</a:t>
            </a:r>
            <a:r>
              <a:rPr lang="en-GB" sz="2400" dirty="0" smtClean="0"/>
              <a:t>, </a:t>
            </a:r>
            <a:r>
              <a:rPr lang="en-GB" sz="2400" dirty="0" err="1" smtClean="0"/>
              <a:t>për</a:t>
            </a:r>
            <a:r>
              <a:rPr lang="en-GB" sz="2400" dirty="0" smtClean="0"/>
              <a:t> </a:t>
            </a:r>
            <a:r>
              <a:rPr lang="en-GB" sz="2400" dirty="0" err="1" smtClean="0"/>
              <a:t>të</a:t>
            </a:r>
            <a:r>
              <a:rPr lang="en-GB" sz="2400" dirty="0" smtClean="0"/>
              <a:t> </a:t>
            </a:r>
            <a:r>
              <a:rPr lang="en-GB" sz="2400" dirty="0" err="1" smtClean="0"/>
              <a:t>fuqizuar</a:t>
            </a:r>
            <a:r>
              <a:rPr lang="en-GB" sz="2400" dirty="0" smtClean="0"/>
              <a:t> </a:t>
            </a:r>
            <a:r>
              <a:rPr lang="en-GB" sz="2400" dirty="0" err="1" smtClean="0"/>
              <a:t>këtë</a:t>
            </a:r>
            <a:r>
              <a:rPr lang="en-GB" sz="2400" dirty="0" smtClean="0"/>
              <a:t> </a:t>
            </a:r>
            <a:r>
              <a:rPr lang="en-GB" sz="2400" dirty="0" err="1" smtClean="0"/>
              <a:t>sektor</a:t>
            </a:r>
            <a:r>
              <a:rPr lang="en-GB" sz="2400" dirty="0" smtClean="0"/>
              <a:t> </a:t>
            </a:r>
            <a:r>
              <a:rPr lang="en-GB" sz="2400" dirty="0" err="1" smtClean="0"/>
              <a:t>për</a:t>
            </a:r>
            <a:r>
              <a:rPr lang="en-GB" sz="2400" dirty="0" smtClean="0"/>
              <a:t> </a:t>
            </a:r>
            <a:r>
              <a:rPr lang="en-GB" sz="2400" dirty="0" err="1" smtClean="0"/>
              <a:t>të</a:t>
            </a:r>
            <a:r>
              <a:rPr lang="en-GB" sz="2400" dirty="0" smtClean="0"/>
              <a:t> </a:t>
            </a:r>
            <a:r>
              <a:rPr lang="en-GB" sz="2400" dirty="0" err="1" smtClean="0"/>
              <a:t>qenë</a:t>
            </a:r>
            <a:r>
              <a:rPr lang="en-GB" sz="2400" dirty="0" smtClean="0"/>
              <a:t> </a:t>
            </a:r>
            <a:r>
              <a:rPr lang="en-GB" sz="2400" dirty="0" err="1" smtClean="0"/>
              <a:t>aktor</a:t>
            </a:r>
            <a:r>
              <a:rPr lang="en-GB" sz="2400" dirty="0" smtClean="0"/>
              <a:t> </a:t>
            </a:r>
            <a:r>
              <a:rPr lang="en-GB" sz="2400" dirty="0" err="1" smtClean="0"/>
              <a:t>efektiv</a:t>
            </a:r>
            <a:r>
              <a:rPr lang="en-GB" sz="2400" dirty="0" smtClean="0"/>
              <a:t> </a:t>
            </a:r>
            <a:r>
              <a:rPr lang="en-GB" sz="2400" dirty="0" err="1" smtClean="0"/>
              <a:t>dhe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besueshëm</a:t>
            </a:r>
            <a:r>
              <a:rPr lang="en-GB" sz="2400" dirty="0" smtClean="0"/>
              <a:t>, </a:t>
            </a:r>
            <a:r>
              <a:rPr lang="en-GB" sz="2400" dirty="0" err="1" smtClean="0"/>
              <a:t>si</a:t>
            </a:r>
            <a:r>
              <a:rPr lang="en-GB" sz="2400" dirty="0" smtClean="0"/>
              <a:t> </a:t>
            </a:r>
            <a:r>
              <a:rPr lang="en-GB" sz="2400" dirty="0" err="1" smtClean="0"/>
              <a:t>dhe</a:t>
            </a:r>
            <a:r>
              <a:rPr lang="en-GB" sz="2400" dirty="0" smtClean="0"/>
              <a:t> </a:t>
            </a:r>
            <a:r>
              <a:rPr lang="en-GB" sz="2400" dirty="0" err="1" smtClean="0"/>
              <a:t>për</a:t>
            </a:r>
            <a:r>
              <a:rPr lang="en-GB" sz="2400" dirty="0" smtClean="0"/>
              <a:t> </a:t>
            </a:r>
            <a:r>
              <a:rPr lang="en-GB" sz="2400" dirty="0" err="1" smtClean="0"/>
              <a:t>të</a:t>
            </a:r>
            <a:r>
              <a:rPr lang="en-GB" sz="2400" dirty="0" smtClean="0"/>
              <a:t> </a:t>
            </a:r>
            <a:r>
              <a:rPr lang="en-GB" sz="2400" dirty="0" err="1" smtClean="0"/>
              <a:t>përmirësuar</a:t>
            </a:r>
            <a:r>
              <a:rPr lang="en-GB" sz="2400" dirty="0" smtClean="0"/>
              <a:t> </a:t>
            </a:r>
            <a:r>
              <a:rPr lang="en-GB" sz="2400" dirty="0" err="1" smtClean="0"/>
              <a:t>kapacitetet</a:t>
            </a:r>
            <a:r>
              <a:rPr lang="en-GB" sz="2400" dirty="0" smtClean="0"/>
              <a:t> e tyre </a:t>
            </a:r>
            <a:r>
              <a:rPr lang="en-GB" sz="2400" dirty="0" err="1" smtClean="0"/>
              <a:t>për</a:t>
            </a:r>
            <a:r>
              <a:rPr lang="en-GB" sz="2400" dirty="0" smtClean="0"/>
              <a:t> dialog me </a:t>
            </a:r>
            <a:r>
              <a:rPr lang="en-GB" sz="2400" dirty="0" err="1" smtClean="0"/>
              <a:t>Qeverinë</a:t>
            </a:r>
            <a:r>
              <a:rPr lang="en-GB" sz="2400" dirty="0" smtClean="0"/>
              <a:t> </a:t>
            </a:r>
            <a:r>
              <a:rPr lang="en-GB" sz="2400" dirty="0" err="1" smtClean="0"/>
              <a:t>për</a:t>
            </a:r>
            <a:r>
              <a:rPr lang="en-GB" sz="2400" dirty="0" smtClean="0"/>
              <a:t> </a:t>
            </a:r>
            <a:r>
              <a:rPr lang="en-GB" sz="2400" dirty="0" err="1" smtClean="0"/>
              <a:t>të</a:t>
            </a:r>
            <a:r>
              <a:rPr lang="en-GB" sz="2400" dirty="0" smtClean="0"/>
              <a:t> </a:t>
            </a:r>
            <a:r>
              <a:rPr lang="en-GB" sz="2400" dirty="0" err="1" smtClean="0"/>
              <a:t>influencuar</a:t>
            </a:r>
            <a:r>
              <a:rPr lang="en-GB" sz="2400" dirty="0" smtClean="0"/>
              <a:t> </a:t>
            </a:r>
            <a:r>
              <a:rPr lang="en-GB" sz="2400" dirty="0" err="1" smtClean="0"/>
              <a:t>proceset</a:t>
            </a:r>
            <a:r>
              <a:rPr lang="en-GB" sz="2400" dirty="0" smtClean="0"/>
              <a:t> </a:t>
            </a:r>
            <a:r>
              <a:rPr lang="en-GB" sz="2400" dirty="0" err="1" smtClean="0"/>
              <a:t>vendimarrëse</a:t>
            </a:r>
            <a:r>
              <a:rPr lang="en-GB" sz="2400" dirty="0" smtClean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err="1" smtClean="0"/>
              <a:t>Konsorcium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rrjeteve</a:t>
            </a:r>
            <a:r>
              <a:rPr lang="en-GB" sz="2400" dirty="0" smtClean="0"/>
              <a:t> </a:t>
            </a:r>
            <a:r>
              <a:rPr lang="en-GB" sz="2400" dirty="0" err="1" smtClean="0"/>
              <a:t>rurale</a:t>
            </a:r>
            <a:r>
              <a:rPr lang="en-GB" sz="2400" dirty="0" smtClean="0"/>
              <a:t> </a:t>
            </a:r>
            <a:r>
              <a:rPr lang="en-GB" sz="2400" dirty="0" err="1" smtClean="0"/>
              <a:t>të</a:t>
            </a:r>
            <a:r>
              <a:rPr lang="en-GB" sz="2400" dirty="0" smtClean="0"/>
              <a:t> </a:t>
            </a:r>
            <a:r>
              <a:rPr lang="en-GB" sz="2400" dirty="0" err="1" smtClean="0"/>
              <a:t>vendit</a:t>
            </a:r>
            <a:r>
              <a:rPr lang="en-GB" sz="2400" dirty="0" smtClean="0"/>
              <a:t> </a:t>
            </a:r>
            <a:r>
              <a:rPr lang="en-GB" sz="2400" dirty="0" err="1" smtClean="0"/>
              <a:t>të</a:t>
            </a:r>
            <a:r>
              <a:rPr lang="en-GB" sz="2400" dirty="0" smtClean="0"/>
              <a:t> </a:t>
            </a:r>
            <a:r>
              <a:rPr lang="en-GB" sz="2400" dirty="0" err="1" smtClean="0"/>
              <a:t>Ballkanit</a:t>
            </a:r>
            <a:r>
              <a:rPr lang="en-GB" sz="2400" dirty="0" smtClean="0"/>
              <a:t> </a:t>
            </a:r>
            <a:r>
              <a:rPr lang="en-GB" sz="2400" dirty="0" err="1" smtClean="0">
                <a:ea typeface="Segoe UI Symbol" pitchFamily="34" charset="0"/>
              </a:rPr>
              <a:t>Perëndimor</a:t>
            </a:r>
            <a:r>
              <a:rPr lang="en-GB" sz="2400" dirty="0" smtClean="0">
                <a:ea typeface="Segoe UI Symbol" pitchFamily="34" charset="0"/>
              </a:rPr>
              <a:t> </a:t>
            </a:r>
            <a:r>
              <a:rPr lang="en-GB" sz="2400" dirty="0" err="1" smtClean="0"/>
              <a:t>dhe</a:t>
            </a:r>
            <a:r>
              <a:rPr lang="en-GB" sz="2400" dirty="0" smtClean="0"/>
              <a:t> </a:t>
            </a:r>
            <a:r>
              <a:rPr lang="en-GB" sz="2400" dirty="0" err="1" smtClean="0"/>
              <a:t>Turqisë</a:t>
            </a:r>
            <a:r>
              <a:rPr lang="en-GB" sz="2400" dirty="0" smtClean="0"/>
              <a:t> </a:t>
            </a:r>
            <a:r>
              <a:rPr lang="en-GB" sz="2400" dirty="0" err="1" smtClean="0"/>
              <a:t>në</a:t>
            </a:r>
            <a:r>
              <a:rPr lang="en-GB" sz="2400" dirty="0" smtClean="0"/>
              <a:t> </a:t>
            </a:r>
            <a:r>
              <a:rPr lang="en-GB" sz="2400" dirty="0" err="1" smtClean="0"/>
              <a:t>partneritet</a:t>
            </a:r>
            <a:r>
              <a:rPr lang="en-GB" sz="2400" dirty="0" smtClean="0"/>
              <a:t> me PREPARE </a:t>
            </a:r>
            <a:r>
              <a:rPr lang="en-GB" sz="2400" dirty="0" err="1" smtClean="0"/>
              <a:t>Netëork</a:t>
            </a:r>
            <a:r>
              <a:rPr lang="en-GB" sz="2400" dirty="0" smtClean="0"/>
              <a:t> </a:t>
            </a:r>
            <a:r>
              <a:rPr lang="en-GB" sz="2400" dirty="0" err="1" smtClean="0"/>
              <a:t>dhe</a:t>
            </a:r>
            <a:r>
              <a:rPr lang="en-GB" sz="2400" dirty="0" smtClean="0"/>
              <a:t> </a:t>
            </a:r>
            <a:r>
              <a:rPr lang="en-GB" sz="2400" dirty="0" err="1" smtClean="0"/>
              <a:t>Rrjetin</a:t>
            </a:r>
            <a:r>
              <a:rPr lang="en-GB" sz="2400" dirty="0" smtClean="0"/>
              <a:t> </a:t>
            </a:r>
            <a:r>
              <a:rPr lang="en-GB" sz="2400" dirty="0" err="1" smtClean="0"/>
              <a:t>kroat</a:t>
            </a:r>
            <a:r>
              <a:rPr lang="en-GB" sz="2400" dirty="0"/>
              <a:t> </a:t>
            </a:r>
            <a:r>
              <a:rPr lang="en-GB" sz="2400" dirty="0" smtClean="0"/>
              <a:t>(</a:t>
            </a:r>
            <a:r>
              <a:rPr lang="en-US" sz="2400" dirty="0" err="1" smtClean="0">
                <a:ea typeface="Segoe UI Symbol" pitchFamily="34" charset="0"/>
              </a:rPr>
              <a:t>përkatësisht</a:t>
            </a:r>
            <a:r>
              <a:rPr lang="en-US" sz="2400" dirty="0" smtClean="0">
                <a:ea typeface="Segoe UI Symbol" pitchFamily="34" charset="0"/>
              </a:rPr>
              <a:t> </a:t>
            </a:r>
            <a:r>
              <a:rPr lang="en-US" sz="2400" dirty="0" err="1" smtClean="0">
                <a:ea typeface="Segoe UI Symbol" pitchFamily="34" charset="0"/>
              </a:rPr>
              <a:t>Shqipëria</a:t>
            </a:r>
            <a:r>
              <a:rPr lang="en-US" sz="2400" dirty="0" smtClean="0">
                <a:ea typeface="Segoe UI Symbol" pitchFamily="34" charset="0"/>
              </a:rPr>
              <a:t>, </a:t>
            </a:r>
            <a:r>
              <a:rPr lang="en-US" sz="2400" dirty="0" err="1" smtClean="0">
                <a:ea typeface="Segoe UI Symbol" pitchFamily="34" charset="0"/>
              </a:rPr>
              <a:t>Bosnja</a:t>
            </a:r>
            <a:r>
              <a:rPr lang="en-US" sz="2400" dirty="0" smtClean="0">
                <a:ea typeface="Segoe UI Symbol" pitchFamily="34" charset="0"/>
              </a:rPr>
              <a:t> </a:t>
            </a:r>
            <a:r>
              <a:rPr lang="en-US" sz="2400" dirty="0" err="1" smtClean="0">
                <a:ea typeface="Segoe UI Symbol" pitchFamily="34" charset="0"/>
              </a:rPr>
              <a:t>dhe</a:t>
            </a:r>
            <a:r>
              <a:rPr lang="en-US" sz="2400" dirty="0" smtClean="0">
                <a:ea typeface="Segoe UI Symbol" pitchFamily="34" charset="0"/>
              </a:rPr>
              <a:t> Hercegovina, </a:t>
            </a:r>
            <a:r>
              <a:rPr lang="en-US" sz="2400" dirty="0" err="1" smtClean="0">
                <a:ea typeface="Segoe UI Symbol" pitchFamily="34" charset="0"/>
              </a:rPr>
              <a:t>Maqedonia</a:t>
            </a:r>
            <a:r>
              <a:rPr lang="en-US" sz="2400" dirty="0" smtClean="0">
                <a:ea typeface="Segoe UI Symbol" pitchFamily="34" charset="0"/>
              </a:rPr>
              <a:t>, Mali </a:t>
            </a:r>
            <a:r>
              <a:rPr lang="en-US" sz="2400" dirty="0" err="1" smtClean="0">
                <a:ea typeface="Segoe UI Symbol" pitchFamily="34" charset="0"/>
              </a:rPr>
              <a:t>i</a:t>
            </a:r>
            <a:r>
              <a:rPr lang="en-US" sz="2400" dirty="0" smtClean="0">
                <a:ea typeface="Segoe UI Symbol" pitchFamily="34" charset="0"/>
              </a:rPr>
              <a:t> </a:t>
            </a:r>
            <a:r>
              <a:rPr lang="en-US" sz="2400" dirty="0" err="1" smtClean="0">
                <a:ea typeface="Segoe UI Symbol" pitchFamily="34" charset="0"/>
              </a:rPr>
              <a:t>Zi</a:t>
            </a:r>
            <a:r>
              <a:rPr lang="en-US" sz="2400" dirty="0" smtClean="0">
                <a:ea typeface="Segoe UI Symbol" pitchFamily="34" charset="0"/>
              </a:rPr>
              <a:t>, </a:t>
            </a:r>
            <a:r>
              <a:rPr lang="en-US" sz="2400" dirty="0" err="1" smtClean="0">
                <a:ea typeface="Segoe UI Symbol" pitchFamily="34" charset="0"/>
              </a:rPr>
              <a:t>Kosova</a:t>
            </a:r>
            <a:r>
              <a:rPr lang="en-US" sz="2400" dirty="0" smtClean="0">
                <a:ea typeface="Segoe UI Symbol" pitchFamily="34" charset="0"/>
              </a:rPr>
              <a:t>*, Serbia, </a:t>
            </a:r>
            <a:r>
              <a:rPr lang="en-US" sz="2400" dirty="0" err="1" smtClean="0">
                <a:ea typeface="Segoe UI Symbol" pitchFamily="34" charset="0"/>
              </a:rPr>
              <a:t>Turqia</a:t>
            </a:r>
            <a:r>
              <a:rPr lang="en-US" sz="2400" dirty="0" smtClean="0">
                <a:ea typeface="Segoe UI Symbol" pitchFamily="34" charset="0"/>
              </a:rPr>
              <a:t>, </a:t>
            </a:r>
            <a:r>
              <a:rPr lang="en-US" sz="2400" dirty="0" err="1" smtClean="0">
                <a:ea typeface="Segoe UI Symbol" pitchFamily="34" charset="0"/>
              </a:rPr>
              <a:t>Kroacia</a:t>
            </a:r>
            <a:r>
              <a:rPr lang="en-US" sz="2400" dirty="0" smtClean="0">
                <a:ea typeface="Segoe UI Symbol" pitchFamily="34" charset="0"/>
              </a:rPr>
              <a:t> </a:t>
            </a:r>
            <a:r>
              <a:rPr lang="en-US" sz="2400" dirty="0" err="1" smtClean="0">
                <a:ea typeface="Segoe UI Symbol" pitchFamily="34" charset="0"/>
              </a:rPr>
              <a:t>dhe</a:t>
            </a:r>
            <a:r>
              <a:rPr lang="en-US" sz="2400" dirty="0" smtClean="0">
                <a:ea typeface="Segoe UI Symbol" pitchFamily="34" charset="0"/>
              </a:rPr>
              <a:t> </a:t>
            </a:r>
            <a:r>
              <a:rPr lang="en-US" sz="2400" dirty="0" err="1" smtClean="0">
                <a:ea typeface="Segoe UI Symbol" pitchFamily="34" charset="0"/>
              </a:rPr>
              <a:t>Letonia</a:t>
            </a:r>
            <a:r>
              <a:rPr lang="en-US" sz="2400" dirty="0" smtClean="0">
                <a:ea typeface="Segoe UI Symbol" pitchFamily="34" charset="0"/>
              </a:rPr>
              <a:t>)</a:t>
            </a:r>
            <a:endParaRPr lang="en-GB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 err="1" smtClean="0">
                <a:ea typeface="Segoe UI Symbol" pitchFamily="34" charset="0"/>
              </a:rPr>
              <a:t>Aktivitetet</a:t>
            </a:r>
            <a:r>
              <a:rPr lang="en-GB" sz="2400" dirty="0" smtClean="0">
                <a:ea typeface="Segoe UI Symbol" pitchFamily="34" charset="0"/>
              </a:rPr>
              <a:t> </a:t>
            </a:r>
            <a:r>
              <a:rPr lang="en-GB" sz="2400" dirty="0" err="1" smtClean="0">
                <a:ea typeface="Segoe UI Symbol" pitchFamily="34" charset="0"/>
              </a:rPr>
              <a:t>në</a:t>
            </a:r>
            <a:r>
              <a:rPr lang="en-GB" sz="2400" dirty="0" smtClean="0">
                <a:ea typeface="Segoe UI Symbol" pitchFamily="34" charset="0"/>
              </a:rPr>
              <a:t> ALTER </a:t>
            </a:r>
            <a:r>
              <a:rPr lang="en-GB" sz="2400" dirty="0" err="1" smtClean="0">
                <a:ea typeface="Segoe UI Symbol" pitchFamily="34" charset="0"/>
              </a:rPr>
              <a:t>kanë</a:t>
            </a:r>
            <a:r>
              <a:rPr lang="en-GB" sz="2400" dirty="0" smtClean="0">
                <a:ea typeface="Segoe UI Symbol" pitchFamily="34" charset="0"/>
              </a:rPr>
              <a:t> </a:t>
            </a:r>
            <a:r>
              <a:rPr lang="en-GB" sz="2400" dirty="0" err="1" smtClean="0">
                <a:ea typeface="Segoe UI Symbol" pitchFamily="34" charset="0"/>
              </a:rPr>
              <a:t>si</a:t>
            </a:r>
            <a:r>
              <a:rPr lang="en-GB" sz="2400" dirty="0" smtClean="0">
                <a:ea typeface="Segoe UI Symbol" pitchFamily="34" charset="0"/>
              </a:rPr>
              <a:t> </a:t>
            </a:r>
            <a:r>
              <a:rPr lang="en-GB" sz="2400" dirty="0" err="1" smtClean="0">
                <a:ea typeface="Segoe UI Symbol" pitchFamily="34" charset="0"/>
              </a:rPr>
              <a:t>fokus</a:t>
            </a:r>
            <a:r>
              <a:rPr lang="en-GB" sz="2400" dirty="0" smtClean="0">
                <a:ea typeface="Segoe UI Symbol" pitchFamily="34" charset="0"/>
              </a:rPr>
              <a:t> </a:t>
            </a:r>
            <a:r>
              <a:rPr lang="en-GB" sz="2400" dirty="0" err="1" smtClean="0">
                <a:ea typeface="Segoe UI Symbol" pitchFamily="34" charset="0"/>
              </a:rPr>
              <a:t>primar</a:t>
            </a:r>
            <a:r>
              <a:rPr lang="en-GB" sz="2400" dirty="0" smtClean="0">
                <a:ea typeface="Segoe UI Symbol" pitchFamily="34" charset="0"/>
              </a:rPr>
              <a:t> </a:t>
            </a:r>
            <a:r>
              <a:rPr lang="en-GB" sz="2400" dirty="0" err="1" smtClean="0">
                <a:ea typeface="Segoe UI Symbol" pitchFamily="34" charset="0"/>
              </a:rPr>
              <a:t>krijimin</a:t>
            </a:r>
            <a:r>
              <a:rPr lang="en-GB" sz="2400" dirty="0" smtClean="0">
                <a:ea typeface="Segoe UI Symbol" pitchFamily="34" charset="0"/>
              </a:rPr>
              <a:t> e </a:t>
            </a:r>
            <a:r>
              <a:rPr lang="en-GB" sz="2400" dirty="0" err="1" smtClean="0">
                <a:ea typeface="Segoe UI Symbol" pitchFamily="34" charset="0"/>
              </a:rPr>
              <a:t>kontakteve</a:t>
            </a:r>
            <a:r>
              <a:rPr lang="en-GB" sz="2400" dirty="0" smtClean="0">
                <a:ea typeface="Segoe UI Symbol" pitchFamily="34" charset="0"/>
              </a:rPr>
              <a:t>, </a:t>
            </a:r>
            <a:r>
              <a:rPr lang="en-GB" sz="2400" dirty="0" err="1" smtClean="0">
                <a:ea typeface="Segoe UI Symbol" pitchFamily="34" charset="0"/>
              </a:rPr>
              <a:t>ngritjen</a:t>
            </a:r>
            <a:r>
              <a:rPr lang="en-GB" sz="2400" dirty="0" smtClean="0">
                <a:ea typeface="Segoe UI Symbol" pitchFamily="34" charset="0"/>
              </a:rPr>
              <a:t> e </a:t>
            </a:r>
            <a:r>
              <a:rPr lang="en-GB" sz="2400" dirty="0" err="1" smtClean="0">
                <a:ea typeface="Segoe UI Symbol" pitchFamily="34" charset="0"/>
              </a:rPr>
              <a:t>kapaciteteve</a:t>
            </a:r>
            <a:r>
              <a:rPr lang="en-GB" sz="2400" dirty="0" smtClean="0">
                <a:ea typeface="Segoe UI Symbol" pitchFamily="34" charset="0"/>
              </a:rPr>
              <a:t> </a:t>
            </a:r>
            <a:r>
              <a:rPr lang="en-GB" sz="2400" dirty="0" err="1" smtClean="0">
                <a:ea typeface="Segoe UI Symbol" pitchFamily="34" charset="0"/>
              </a:rPr>
              <a:t>dhe</a:t>
            </a:r>
            <a:r>
              <a:rPr lang="en-GB" sz="2400" dirty="0" smtClean="0">
                <a:ea typeface="Segoe UI Symbol" pitchFamily="34" charset="0"/>
              </a:rPr>
              <a:t> </a:t>
            </a:r>
            <a:r>
              <a:rPr lang="en-GB" sz="2400" dirty="0" err="1" smtClean="0">
                <a:ea typeface="Segoe UI Symbol" pitchFamily="34" charset="0"/>
              </a:rPr>
              <a:t>advokacinë</a:t>
            </a:r>
            <a:r>
              <a:rPr lang="en-GB" sz="2400" dirty="0" smtClean="0">
                <a:ea typeface="Segoe UI Symbol" pitchFamily="34" charset="0"/>
              </a:rPr>
              <a:t>. </a:t>
            </a:r>
            <a:endParaRPr lang="en-GB" sz="2400" dirty="0" smtClean="0"/>
          </a:p>
        </p:txBody>
      </p:sp>
      <p:pic>
        <p:nvPicPr>
          <p:cNvPr id="4" name="image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00012"/>
            <a:ext cx="2150518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Mreza-Logo_E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72" y="1234784"/>
            <a:ext cx="1593274" cy="109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id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" y="2912917"/>
            <a:ext cx="1898546" cy="72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LOGO MREZ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53" y="4800600"/>
            <a:ext cx="182671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MRR-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912917"/>
            <a:ext cx="1934085" cy="94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26" y="1215734"/>
            <a:ext cx="1815301" cy="107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LLF logo_e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916" y="4812720"/>
            <a:ext cx="1841452" cy="131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Logo_Mac networ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326" y="2912917"/>
            <a:ext cx="1507500" cy="109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Logo CG mrez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552" y="4812720"/>
            <a:ext cx="2125047" cy="72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Resim 1" descr="tkv logo (yazİlİ)DFTLİ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43923"/>
            <a:ext cx="1934085" cy="108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2000" y="29103"/>
            <a:ext cx="6589199" cy="96149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ALTER – </a:t>
            </a:r>
            <a:r>
              <a:rPr lang="en-US" sz="3200" dirty="0" err="1" smtClean="0">
                <a:solidFill>
                  <a:schemeClr val="accent1"/>
                </a:solidFill>
              </a:rPr>
              <a:t>Partneret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2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Objektivat</a:t>
            </a:r>
            <a:r>
              <a:rPr lang="en-US" dirty="0" smtClean="0"/>
              <a:t> </a:t>
            </a:r>
            <a:r>
              <a:rPr lang="en-US" dirty="0" err="1" smtClean="0"/>
              <a:t>specifik</a:t>
            </a:r>
            <a:r>
              <a:rPr lang="en-US" dirty="0" smtClean="0"/>
              <a:t> - ALTER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Fuqizimi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kapaciteteve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OShC-ve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rrjeteve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OShC-ve</a:t>
            </a:r>
            <a:r>
              <a:rPr lang="en-US" sz="2800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kontribuojnë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zhvillimin</a:t>
            </a:r>
            <a:r>
              <a:rPr lang="en-US" dirty="0"/>
              <a:t> e </a:t>
            </a:r>
            <a:r>
              <a:rPr lang="en-US" dirty="0" err="1"/>
              <a:t>qëndrueshëm</a:t>
            </a:r>
            <a:r>
              <a:rPr lang="en-US" dirty="0"/>
              <a:t> socio-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zonave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Ballkanin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Turqi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pjesëmarrje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planifikimin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implementimin</a:t>
            </a:r>
            <a:r>
              <a:rPr lang="en-US" dirty="0"/>
              <a:t> e </a:t>
            </a:r>
            <a:r>
              <a:rPr lang="en-US" dirty="0" err="1"/>
              <a:t>politikave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ndërtimin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shoqërie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fuqishme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zonat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;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rritur</a:t>
            </a:r>
            <a:r>
              <a:rPr lang="en-US" dirty="0"/>
              <a:t> </a:t>
            </a:r>
            <a:r>
              <a:rPr lang="en-US" dirty="0" err="1"/>
              <a:t>zhvillimin</a:t>
            </a:r>
            <a:r>
              <a:rPr lang="en-US" dirty="0"/>
              <a:t> </a:t>
            </a:r>
            <a:r>
              <a:rPr lang="en-US" dirty="0" err="1"/>
              <a:t>rajonal</a:t>
            </a:r>
            <a:r>
              <a:rPr lang="en-US" dirty="0"/>
              <a:t> </a:t>
            </a:r>
            <a:r>
              <a:rPr lang="en-US" dirty="0" err="1"/>
              <a:t>përmes</a:t>
            </a:r>
            <a:r>
              <a:rPr lang="en-US" dirty="0"/>
              <a:t> </a:t>
            </a:r>
            <a:r>
              <a:rPr lang="en-US" dirty="0" err="1"/>
              <a:t>krijimit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rrjeteve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bashkëpunimit</a:t>
            </a:r>
            <a:r>
              <a:rPr lang="en-US" dirty="0"/>
              <a:t>. </a:t>
            </a:r>
          </a:p>
          <a:p>
            <a:r>
              <a:rPr lang="en-US" sz="2800" dirty="0" err="1" smtClean="0"/>
              <a:t>Ndërtimi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partneritetit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OShC-ve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rrjeteve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OShC-ve</a:t>
            </a:r>
            <a:r>
              <a:rPr lang="en-US" sz="2800" dirty="0"/>
              <a:t> me </a:t>
            </a:r>
            <a:r>
              <a:rPr lang="en-US" sz="2800" dirty="0" err="1"/>
              <a:t>institucionet</a:t>
            </a:r>
            <a:r>
              <a:rPr lang="en-US" sz="2800" dirty="0"/>
              <a:t> </a:t>
            </a:r>
            <a:r>
              <a:rPr lang="en-US" sz="2800" dirty="0" err="1"/>
              <a:t>publike</a:t>
            </a:r>
            <a:r>
              <a:rPr lang="en-US" sz="2800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përfshirjen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proceset</a:t>
            </a:r>
            <a:r>
              <a:rPr lang="en-US" dirty="0"/>
              <a:t> </a:t>
            </a:r>
            <a:r>
              <a:rPr lang="en-US" dirty="0" err="1"/>
              <a:t>vendimmarrëse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qeverisëse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mirëqenien</a:t>
            </a:r>
            <a:r>
              <a:rPr lang="en-US" dirty="0"/>
              <a:t> e </a:t>
            </a:r>
            <a:r>
              <a:rPr lang="en-US" dirty="0" err="1"/>
              <a:t>komuniteteve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vende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3862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43110"/>
            <a:ext cx="6589199" cy="82369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accent1"/>
                </a:solidFill>
              </a:rPr>
              <a:t>Rezultatet</a:t>
            </a:r>
            <a:r>
              <a:rPr lang="en-US" sz="3200" dirty="0">
                <a:solidFill>
                  <a:schemeClr val="accent1"/>
                </a:solidFill>
              </a:rPr>
              <a:t> e </a:t>
            </a:r>
            <a:r>
              <a:rPr lang="en-US" sz="3200" dirty="0" err="1">
                <a:solidFill>
                  <a:schemeClr val="accent1"/>
                </a:solidFill>
              </a:rPr>
              <a:t>pritshme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077200" cy="5410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GB" dirty="0" smtClean="0"/>
              <a:t>1</a:t>
            </a:r>
            <a:r>
              <a:rPr lang="en-GB" sz="2400" dirty="0"/>
              <a:t>.</a:t>
            </a:r>
            <a:r>
              <a:rPr lang="en-GB" sz="2400" dirty="0" smtClean="0"/>
              <a:t> </a:t>
            </a:r>
            <a:r>
              <a:rPr lang="en-GB" sz="2600" dirty="0" err="1">
                <a:solidFill>
                  <a:srgbClr val="00B050"/>
                </a:solidFill>
              </a:rPr>
              <a:t>P</a:t>
            </a:r>
            <a:r>
              <a:rPr lang="en-GB" sz="2600" dirty="0" err="1" smtClean="0">
                <a:solidFill>
                  <a:srgbClr val="00B050"/>
                </a:solidFill>
              </a:rPr>
              <a:t>romovimi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i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koncepteve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të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zhvillimit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të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qëndrueshëm</a:t>
            </a:r>
            <a:r>
              <a:rPr lang="en-GB" sz="2600" dirty="0" smtClean="0">
                <a:solidFill>
                  <a:srgbClr val="00B050"/>
                </a:solidFill>
              </a:rPr>
              <a:t> rural, </a:t>
            </a:r>
            <a:r>
              <a:rPr lang="en-GB" sz="2600" dirty="0" err="1" smtClean="0"/>
              <a:t>përfshirjes</a:t>
            </a:r>
            <a:r>
              <a:rPr lang="en-GB" sz="2600" dirty="0" smtClean="0"/>
              <a:t> </a:t>
            </a:r>
            <a:r>
              <a:rPr lang="en-GB" sz="2600" dirty="0" err="1" smtClean="0"/>
              <a:t>sociale</a:t>
            </a:r>
            <a:r>
              <a:rPr lang="en-GB" sz="2600" dirty="0" smtClean="0"/>
              <a:t> </a:t>
            </a:r>
            <a:r>
              <a:rPr lang="en-GB" sz="2600" dirty="0" err="1" smtClean="0"/>
              <a:t>të</a:t>
            </a:r>
            <a:r>
              <a:rPr lang="en-GB" sz="2600" dirty="0" smtClean="0"/>
              <a:t> </a:t>
            </a:r>
            <a:r>
              <a:rPr lang="en-GB" sz="2600" dirty="0" err="1" smtClean="0"/>
              <a:t>komuniteteve</a:t>
            </a:r>
            <a:r>
              <a:rPr lang="en-GB" sz="2600" dirty="0"/>
              <a:t> </a:t>
            </a:r>
            <a:r>
              <a:rPr lang="en-GB" sz="2600" dirty="0" err="1" smtClean="0"/>
              <a:t>rurale</a:t>
            </a:r>
            <a:r>
              <a:rPr lang="en-GB" sz="2600" dirty="0" smtClean="0"/>
              <a:t> </a:t>
            </a:r>
            <a:r>
              <a:rPr lang="en-GB" sz="2600" dirty="0" err="1" smtClean="0"/>
              <a:t>dhe</a:t>
            </a:r>
            <a:r>
              <a:rPr lang="en-GB" sz="2600" dirty="0" smtClean="0"/>
              <a:t> </a:t>
            </a:r>
            <a:r>
              <a:rPr lang="en-GB" sz="2600" dirty="0" err="1" smtClean="0"/>
              <a:t>përfshirjes</a:t>
            </a:r>
            <a:r>
              <a:rPr lang="en-GB" sz="2600" dirty="0" smtClean="0"/>
              <a:t> active </a:t>
            </a:r>
            <a:r>
              <a:rPr lang="en-GB" sz="2600" dirty="0" err="1" smtClean="0"/>
              <a:t>të</a:t>
            </a:r>
            <a:r>
              <a:rPr lang="en-GB" sz="2600" dirty="0" smtClean="0"/>
              <a:t> OSHC </a:t>
            </a:r>
            <a:r>
              <a:rPr lang="en-GB" sz="2600" dirty="0" err="1" smtClean="0"/>
              <a:t>në</a:t>
            </a:r>
            <a:r>
              <a:rPr lang="en-GB" sz="2600" dirty="0" smtClean="0"/>
              <a:t> </a:t>
            </a:r>
            <a:r>
              <a:rPr lang="en-GB" sz="2600" dirty="0" err="1" smtClean="0"/>
              <a:t>formulimin</a:t>
            </a:r>
            <a:r>
              <a:rPr lang="en-GB" sz="2600" dirty="0" smtClean="0"/>
              <a:t> </a:t>
            </a:r>
            <a:r>
              <a:rPr lang="en-GB" sz="2600" dirty="0" err="1" smtClean="0"/>
              <a:t>dhe</a:t>
            </a:r>
            <a:r>
              <a:rPr lang="en-GB" sz="2600" dirty="0" smtClean="0"/>
              <a:t> </a:t>
            </a:r>
            <a:r>
              <a:rPr lang="en-GB" sz="2600" dirty="0" err="1" smtClean="0"/>
              <a:t>zbatimin</a:t>
            </a:r>
            <a:r>
              <a:rPr lang="en-GB" sz="2600" dirty="0" smtClean="0"/>
              <a:t> e </a:t>
            </a:r>
            <a:r>
              <a:rPr lang="en-GB" sz="2600" dirty="0" err="1" smtClean="0"/>
              <a:t>politikave</a:t>
            </a:r>
            <a:r>
              <a:rPr lang="en-GB" sz="2600" dirty="0" smtClean="0"/>
              <a:t>;</a:t>
            </a:r>
          </a:p>
          <a:p>
            <a:pPr marL="0" indent="0" algn="just">
              <a:buNone/>
            </a:pPr>
            <a:r>
              <a:rPr lang="en-GB" sz="2600" dirty="0" smtClean="0"/>
              <a:t>2. </a:t>
            </a:r>
            <a:r>
              <a:rPr lang="en-GB" sz="2600" dirty="0" err="1" smtClean="0">
                <a:solidFill>
                  <a:srgbClr val="00B050"/>
                </a:solidFill>
              </a:rPr>
              <a:t>Kapacitete</a:t>
            </a:r>
            <a:r>
              <a:rPr lang="en-GB" sz="2600" dirty="0" smtClean="0">
                <a:solidFill>
                  <a:srgbClr val="00B050"/>
                </a:solidFill>
              </a:rPr>
              <a:t> e OSHC </a:t>
            </a:r>
            <a:r>
              <a:rPr lang="en-GB" sz="2600" dirty="0" err="1" smtClean="0">
                <a:solidFill>
                  <a:srgbClr val="00B050"/>
                </a:solidFill>
              </a:rPr>
              <a:t>të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përmirësuara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në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advokimin</a:t>
            </a:r>
            <a:r>
              <a:rPr lang="en-GB" sz="2600" dirty="0" smtClean="0">
                <a:solidFill>
                  <a:srgbClr val="00B050"/>
                </a:solidFill>
              </a:rPr>
              <a:t> e </a:t>
            </a:r>
            <a:r>
              <a:rPr lang="en-GB" sz="2600" dirty="0" err="1" smtClean="0">
                <a:solidFill>
                  <a:srgbClr val="00B050"/>
                </a:solidFill>
              </a:rPr>
              <a:t>zhvillimit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të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qëndrueshëm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smtClean="0"/>
              <a:t>socio-</a:t>
            </a:r>
            <a:r>
              <a:rPr lang="en-GB" sz="2600" dirty="0" err="1" smtClean="0"/>
              <a:t>ekonomik</a:t>
            </a:r>
            <a:r>
              <a:rPr lang="en-GB" sz="2600" dirty="0" smtClean="0"/>
              <a:t>;  </a:t>
            </a:r>
            <a:r>
              <a:rPr lang="en-GB" sz="2600" dirty="0" err="1" smtClean="0"/>
              <a:t>në</a:t>
            </a:r>
            <a:r>
              <a:rPr lang="en-GB" sz="2600" dirty="0" smtClean="0"/>
              <a:t> </a:t>
            </a:r>
            <a:r>
              <a:rPr lang="en-GB" sz="2600" dirty="0" err="1" smtClean="0"/>
              <a:t>lidhje</a:t>
            </a:r>
            <a:r>
              <a:rPr lang="en-GB" sz="2600" dirty="0" smtClean="0"/>
              <a:t> me </a:t>
            </a:r>
            <a:r>
              <a:rPr lang="en-GB" sz="2600" dirty="0" err="1" smtClean="0"/>
              <a:t>rrjetëzimet</a:t>
            </a:r>
            <a:r>
              <a:rPr lang="en-GB" sz="2600" dirty="0" smtClean="0"/>
              <a:t> </a:t>
            </a:r>
            <a:r>
              <a:rPr lang="en-GB" sz="2600" dirty="0" err="1" smtClean="0"/>
              <a:t>dhe</a:t>
            </a:r>
            <a:r>
              <a:rPr lang="en-GB" sz="2600" dirty="0" smtClean="0"/>
              <a:t> </a:t>
            </a:r>
            <a:r>
              <a:rPr lang="en-GB" sz="2600" dirty="0" err="1" smtClean="0"/>
              <a:t>bashkëpunimin</a:t>
            </a:r>
            <a:r>
              <a:rPr lang="en-GB" sz="2600" dirty="0" smtClean="0"/>
              <a:t> me </a:t>
            </a:r>
            <a:r>
              <a:rPr lang="en-GB" sz="2600" dirty="0" err="1" smtClean="0"/>
              <a:t>autoritetet</a:t>
            </a:r>
            <a:r>
              <a:rPr lang="en-GB" sz="2600" dirty="0" smtClean="0"/>
              <a:t> </a:t>
            </a:r>
            <a:r>
              <a:rPr lang="en-GB" sz="2600" dirty="0" err="1" smtClean="0"/>
              <a:t>publike</a:t>
            </a:r>
            <a:r>
              <a:rPr lang="en-GB" sz="2600" dirty="0" smtClean="0"/>
              <a:t>; </a:t>
            </a:r>
            <a:r>
              <a:rPr lang="en-GB" sz="2600" dirty="0" err="1" smtClean="0"/>
              <a:t>për</a:t>
            </a:r>
            <a:r>
              <a:rPr lang="en-GB" sz="2600" dirty="0" smtClean="0"/>
              <a:t> </a:t>
            </a:r>
            <a:r>
              <a:rPr lang="en-GB" sz="2600" dirty="0" err="1" smtClean="0"/>
              <a:t>të</a:t>
            </a:r>
            <a:r>
              <a:rPr lang="en-GB" sz="2600" dirty="0" smtClean="0"/>
              <a:t> </a:t>
            </a:r>
            <a:r>
              <a:rPr lang="en-GB" sz="2600" dirty="0" err="1" smtClean="0"/>
              <a:t>rritur</a:t>
            </a:r>
            <a:r>
              <a:rPr lang="en-GB" sz="2600" dirty="0" smtClean="0"/>
              <a:t> </a:t>
            </a:r>
            <a:r>
              <a:rPr lang="en-GB" sz="2600" dirty="0" err="1" smtClean="0"/>
              <a:t>nivelin</a:t>
            </a:r>
            <a:r>
              <a:rPr lang="en-GB" sz="2600" dirty="0" smtClean="0"/>
              <a:t> e </a:t>
            </a:r>
            <a:r>
              <a:rPr lang="en-GB" sz="2600" dirty="0" err="1" smtClean="0"/>
              <a:t>njohjes</a:t>
            </a:r>
            <a:r>
              <a:rPr lang="en-GB" sz="2600" dirty="0" smtClean="0"/>
              <a:t> </a:t>
            </a:r>
            <a:r>
              <a:rPr lang="en-GB" sz="2600" dirty="0" err="1" smtClean="0"/>
              <a:t>dhe</a:t>
            </a:r>
            <a:r>
              <a:rPr lang="en-GB" sz="2600" dirty="0" smtClean="0"/>
              <a:t> </a:t>
            </a:r>
            <a:r>
              <a:rPr lang="en-GB" sz="2600" dirty="0" err="1" smtClean="0"/>
              <a:t>pranimit</a:t>
            </a:r>
            <a:r>
              <a:rPr lang="en-GB" sz="2600" dirty="0" smtClean="0"/>
              <a:t> </a:t>
            </a:r>
            <a:r>
              <a:rPr lang="en-GB" sz="2600" dirty="0" err="1" smtClean="0"/>
              <a:t>të</a:t>
            </a:r>
            <a:r>
              <a:rPr lang="en-GB" sz="2600" dirty="0" smtClean="0"/>
              <a:t> OSHC </a:t>
            </a:r>
            <a:r>
              <a:rPr lang="en-GB" sz="2600" dirty="0" err="1" smtClean="0"/>
              <a:t>në</a:t>
            </a:r>
            <a:r>
              <a:rPr lang="en-GB" sz="2600" dirty="0" smtClean="0"/>
              <a:t> </a:t>
            </a:r>
            <a:r>
              <a:rPr lang="en-GB" sz="2600" dirty="0" err="1" smtClean="0"/>
              <a:t>procese</a:t>
            </a:r>
            <a:r>
              <a:rPr lang="en-GB" sz="2600" dirty="0" smtClean="0"/>
              <a:t> </a:t>
            </a:r>
            <a:r>
              <a:rPr lang="en-GB" sz="2600" dirty="0" err="1" smtClean="0"/>
              <a:t>vendimarrëse</a:t>
            </a:r>
            <a:r>
              <a:rPr lang="en-GB" sz="2600" dirty="0" smtClean="0"/>
              <a:t>;</a:t>
            </a:r>
          </a:p>
          <a:p>
            <a:pPr marL="0" indent="0" algn="just">
              <a:buNone/>
            </a:pPr>
            <a:r>
              <a:rPr lang="en-US" sz="2600" dirty="0" smtClean="0"/>
              <a:t>3. </a:t>
            </a:r>
            <a:r>
              <a:rPr lang="en-US" sz="2600" dirty="0" err="1" smtClean="0">
                <a:solidFill>
                  <a:srgbClr val="00B050"/>
                </a:solidFill>
              </a:rPr>
              <a:t>Niveli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i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përfshirjes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së</a:t>
            </a:r>
            <a:r>
              <a:rPr lang="en-US" sz="2600" dirty="0" smtClean="0">
                <a:solidFill>
                  <a:srgbClr val="00B050"/>
                </a:solidFill>
              </a:rPr>
              <a:t> OSHC </a:t>
            </a:r>
            <a:r>
              <a:rPr lang="en-US" sz="2600" dirty="0" err="1" smtClean="0">
                <a:solidFill>
                  <a:srgbClr val="00B050"/>
                </a:solidFill>
              </a:rPr>
              <a:t>në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qeverisje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avancuar</a:t>
            </a:r>
            <a:r>
              <a:rPr lang="en-US" sz="2600" dirty="0" smtClean="0"/>
              <a:t>; </a:t>
            </a:r>
            <a:r>
              <a:rPr lang="en-US" sz="2600" dirty="0" err="1" smtClean="0"/>
              <a:t>bashkëpunim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partneritet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promovuar</a:t>
            </a:r>
            <a:r>
              <a:rPr lang="en-US" sz="2600" dirty="0" smtClean="0"/>
              <a:t> </a:t>
            </a:r>
            <a:r>
              <a:rPr lang="en-US" sz="2600" dirty="0" err="1" smtClean="0"/>
              <a:t>ndërmjet</a:t>
            </a:r>
            <a:r>
              <a:rPr lang="en-US" sz="2600" dirty="0" smtClean="0"/>
              <a:t> </a:t>
            </a:r>
            <a:r>
              <a:rPr lang="en-US" sz="2600" dirty="0" err="1" smtClean="0"/>
              <a:t>aktorëve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ndryshëm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sektorëve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ndryshëm</a:t>
            </a:r>
            <a:r>
              <a:rPr lang="en-US" sz="2600" dirty="0" smtClean="0"/>
              <a:t> </a:t>
            </a:r>
            <a:r>
              <a:rPr lang="en-US" sz="2600" dirty="0" err="1" smtClean="0"/>
              <a:t>bazuar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parimet</a:t>
            </a:r>
            <a:r>
              <a:rPr lang="en-US" sz="2600" dirty="0" smtClean="0"/>
              <a:t> LEADER </a:t>
            </a:r>
            <a:r>
              <a:rPr lang="en-US" sz="2600" dirty="0" err="1" smtClean="0"/>
              <a:t>dhe</a:t>
            </a:r>
            <a:r>
              <a:rPr lang="en-US" sz="2600" dirty="0" smtClean="0"/>
              <a:t> CLLD</a:t>
            </a:r>
          </a:p>
          <a:p>
            <a:pPr marL="0" indent="0" algn="just">
              <a:buNone/>
            </a:pPr>
            <a:r>
              <a:rPr lang="en-GB" sz="2600" dirty="0" smtClean="0"/>
              <a:t>4. </a:t>
            </a:r>
            <a:r>
              <a:rPr lang="en-GB" sz="2600" dirty="0" err="1" smtClean="0">
                <a:solidFill>
                  <a:srgbClr val="00B050"/>
                </a:solidFill>
              </a:rPr>
              <a:t>Zhvillimi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i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Rrjetit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>
                <a:solidFill>
                  <a:srgbClr val="00B050"/>
                </a:solidFill>
              </a:rPr>
              <a:t>B</a:t>
            </a:r>
            <a:r>
              <a:rPr lang="en-GB" sz="2600" dirty="0" err="1" smtClean="0">
                <a:solidFill>
                  <a:srgbClr val="00B050"/>
                </a:solidFill>
              </a:rPr>
              <a:t>allkanik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për</a:t>
            </a:r>
            <a:r>
              <a:rPr lang="en-GB" sz="2600" dirty="0" smtClean="0">
                <a:solidFill>
                  <a:srgbClr val="00B050"/>
                </a:solidFill>
              </a:rPr>
              <a:t> </a:t>
            </a:r>
            <a:r>
              <a:rPr lang="en-GB" sz="2600" dirty="0" err="1" smtClean="0">
                <a:solidFill>
                  <a:srgbClr val="00B050"/>
                </a:solidFill>
              </a:rPr>
              <a:t>Zhvillimin</a:t>
            </a:r>
            <a:r>
              <a:rPr lang="en-GB" sz="2600" dirty="0" smtClean="0">
                <a:solidFill>
                  <a:srgbClr val="00B050"/>
                </a:solidFill>
              </a:rPr>
              <a:t> Rural </a:t>
            </a:r>
            <a:r>
              <a:rPr lang="en-GB" sz="2600" dirty="0" err="1" smtClean="0"/>
              <a:t>si</a:t>
            </a:r>
            <a:r>
              <a:rPr lang="en-GB" sz="2600" dirty="0" smtClean="0"/>
              <a:t> </a:t>
            </a:r>
            <a:r>
              <a:rPr lang="en-GB" sz="2600" dirty="0" err="1" smtClean="0"/>
              <a:t>një</a:t>
            </a:r>
            <a:r>
              <a:rPr lang="en-GB" sz="2600" dirty="0" smtClean="0"/>
              <a:t> </a:t>
            </a:r>
            <a:r>
              <a:rPr lang="en-GB" sz="2600" dirty="0" err="1" smtClean="0"/>
              <a:t>platformë</a:t>
            </a:r>
            <a:r>
              <a:rPr lang="en-GB" sz="2600" dirty="0" smtClean="0"/>
              <a:t> </a:t>
            </a:r>
            <a:r>
              <a:rPr lang="en-GB" sz="2600" dirty="0" err="1" smtClean="0"/>
              <a:t>rajonale</a:t>
            </a:r>
            <a:r>
              <a:rPr lang="en-GB" sz="2600" dirty="0" smtClean="0"/>
              <a:t> </a:t>
            </a:r>
            <a:r>
              <a:rPr lang="en-GB" sz="2600" dirty="0" err="1" smtClean="0"/>
              <a:t>për</a:t>
            </a:r>
            <a:r>
              <a:rPr lang="en-GB" sz="2600" dirty="0" smtClean="0"/>
              <a:t> </a:t>
            </a:r>
            <a:r>
              <a:rPr lang="en-GB" sz="2600" dirty="0" err="1" smtClean="0"/>
              <a:t>bashkëpunimin</a:t>
            </a:r>
            <a:r>
              <a:rPr lang="en-GB" sz="2600" dirty="0" smtClean="0"/>
              <a:t> e </a:t>
            </a:r>
            <a:r>
              <a:rPr lang="en-GB" sz="2600" dirty="0" err="1" smtClean="0"/>
              <a:t>rrjeteve</a:t>
            </a:r>
            <a:r>
              <a:rPr lang="en-GB" sz="2600" dirty="0" smtClean="0"/>
              <a:t> </a:t>
            </a:r>
            <a:r>
              <a:rPr lang="en-GB" sz="2600" dirty="0" err="1" smtClean="0"/>
              <a:t>kombëtarë</a:t>
            </a:r>
            <a:r>
              <a:rPr lang="en-GB" sz="2600" dirty="0" smtClean="0"/>
              <a:t> </a:t>
            </a:r>
            <a:r>
              <a:rPr lang="en-GB" sz="2600" dirty="0" err="1" smtClean="0"/>
              <a:t>të</a:t>
            </a:r>
            <a:r>
              <a:rPr lang="en-GB" sz="2600" dirty="0" smtClean="0"/>
              <a:t> </a:t>
            </a:r>
            <a:r>
              <a:rPr lang="en-GB" sz="2600" dirty="0" err="1" smtClean="0"/>
              <a:t>vendeve</a:t>
            </a:r>
            <a:r>
              <a:rPr lang="en-GB" sz="2600" dirty="0" smtClean="0"/>
              <a:t> </a:t>
            </a:r>
            <a:r>
              <a:rPr lang="en-GB" sz="2600" dirty="0" err="1" smtClean="0"/>
              <a:t>të</a:t>
            </a:r>
            <a:r>
              <a:rPr lang="en-GB" sz="2600" dirty="0" smtClean="0"/>
              <a:t> </a:t>
            </a:r>
            <a:r>
              <a:rPr lang="en-GB" sz="2600" dirty="0" err="1" smtClean="0"/>
              <a:t>Ballkanit</a:t>
            </a:r>
            <a:r>
              <a:rPr lang="en-GB" sz="2600" dirty="0" smtClean="0"/>
              <a:t> </a:t>
            </a: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/>
              <a:t> </a:t>
            </a:r>
            <a:r>
              <a:rPr lang="en-US" sz="2600" dirty="0" smtClean="0"/>
              <a:t>5. </a:t>
            </a:r>
            <a:r>
              <a:rPr lang="en-US" sz="2600" dirty="0" err="1">
                <a:solidFill>
                  <a:srgbClr val="00B050"/>
                </a:solidFill>
              </a:rPr>
              <a:t>F</a:t>
            </a:r>
            <a:r>
              <a:rPr lang="en-US" sz="2600" dirty="0" err="1" smtClean="0">
                <a:solidFill>
                  <a:srgbClr val="00B050"/>
                </a:solidFill>
              </a:rPr>
              <a:t>orcimi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dhe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zgjerimi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i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rrjeteve</a:t>
            </a:r>
            <a:r>
              <a:rPr lang="en-US" sz="2600" dirty="0" smtClean="0">
                <a:solidFill>
                  <a:srgbClr val="00B050"/>
                </a:solidFill>
              </a:rPr>
              <a:t>, </a:t>
            </a:r>
            <a:r>
              <a:rPr lang="en-US" sz="2600" dirty="0" err="1" smtClean="0"/>
              <a:t>bashkëpunimit</a:t>
            </a:r>
            <a:r>
              <a:rPr lang="en-US" sz="2600" dirty="0" smtClean="0"/>
              <a:t> </a:t>
            </a:r>
            <a:r>
              <a:rPr lang="en-US" sz="2600" dirty="0" err="1" smtClean="0"/>
              <a:t>transnacional</a:t>
            </a:r>
            <a:r>
              <a:rPr lang="en-US" sz="2600" dirty="0" smtClean="0"/>
              <a:t>, </a:t>
            </a:r>
            <a:r>
              <a:rPr lang="en-US" sz="2600" dirty="0" err="1" smtClean="0"/>
              <a:t>transferimet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njohuribve</a:t>
            </a:r>
            <a:r>
              <a:rPr lang="en-US" sz="2600" dirty="0" smtClean="0"/>
              <a:t>, </a:t>
            </a:r>
            <a:r>
              <a:rPr lang="en-US" sz="2600" dirty="0" err="1" smtClean="0"/>
              <a:t>shkëmbimit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praktikave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mirë</a:t>
            </a:r>
            <a:r>
              <a:rPr lang="en-US" sz="2600" dirty="0" smtClean="0"/>
              <a:t> </a:t>
            </a:r>
            <a:r>
              <a:rPr lang="en-US" sz="2600" dirty="0" err="1" smtClean="0"/>
              <a:t>ndërmjet</a:t>
            </a:r>
            <a:r>
              <a:rPr lang="en-US" sz="2600" dirty="0" smtClean="0"/>
              <a:t> </a:t>
            </a:r>
            <a:r>
              <a:rPr lang="en-US" sz="2600" dirty="0" err="1" smtClean="0"/>
              <a:t>rrjeteve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vendeve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Ballkanit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ato</a:t>
            </a:r>
            <a:r>
              <a:rPr lang="en-US" sz="2600" dirty="0" smtClean="0"/>
              <a:t> </a:t>
            </a:r>
            <a:r>
              <a:rPr lang="en-US" sz="2600" dirty="0" err="1" smtClean="0"/>
              <a:t>europiane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1700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Milestones – ALTER </a:t>
            </a:r>
            <a:r>
              <a:rPr lang="en-US" sz="3200" dirty="0" err="1" smtClean="0">
                <a:solidFill>
                  <a:schemeClr val="accent1"/>
                </a:solidFill>
              </a:rPr>
              <a:t>në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Shqipëri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90689"/>
            <a:ext cx="8458200" cy="4351338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sz="2600" dirty="0" err="1" smtClean="0"/>
              <a:t>Shtator</a:t>
            </a:r>
            <a:r>
              <a:rPr lang="en-US" sz="2600" dirty="0" smtClean="0"/>
              <a:t> 2016, </a:t>
            </a:r>
            <a:r>
              <a:rPr lang="en-US" sz="2600" dirty="0" err="1" smtClean="0"/>
              <a:t>Voskopojë</a:t>
            </a:r>
            <a:r>
              <a:rPr lang="en-US" sz="2600" dirty="0" smtClean="0"/>
              <a:t>, </a:t>
            </a:r>
            <a:r>
              <a:rPr lang="en-US" sz="2600" dirty="0" err="1" smtClean="0"/>
              <a:t>Korcë</a:t>
            </a:r>
            <a:r>
              <a:rPr lang="en-US" sz="2600" dirty="0" smtClean="0"/>
              <a:t> – ANRD </a:t>
            </a:r>
            <a:r>
              <a:rPr lang="en-US" sz="2600" dirty="0" err="1" smtClean="0"/>
              <a:t>mirëpret</a:t>
            </a:r>
            <a:r>
              <a:rPr lang="en-US" sz="2600" dirty="0" smtClean="0"/>
              <a:t> </a:t>
            </a:r>
            <a:r>
              <a:rPr lang="en-US" sz="2600" dirty="0" err="1" smtClean="0"/>
              <a:t>për</a:t>
            </a:r>
            <a:r>
              <a:rPr lang="en-US" sz="2600" dirty="0" smtClean="0"/>
              <a:t> </a:t>
            </a:r>
            <a:r>
              <a:rPr lang="en-US" sz="2600" dirty="0" err="1" smtClean="0"/>
              <a:t>herë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parë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Shqipëri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Takimin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</a:rPr>
              <a:t>vjetor</a:t>
            </a:r>
            <a:r>
              <a:rPr lang="en-US" sz="2600" dirty="0" smtClean="0">
                <a:solidFill>
                  <a:srgbClr val="00B050"/>
                </a:solidFill>
              </a:rPr>
              <a:t> (2016) </a:t>
            </a:r>
            <a:r>
              <a:rPr lang="en-US" sz="2600" dirty="0" err="1" smtClean="0">
                <a:solidFill>
                  <a:srgbClr val="00B050"/>
                </a:solidFill>
              </a:rPr>
              <a:t>të</a:t>
            </a:r>
            <a:r>
              <a:rPr lang="en-US" sz="2600" dirty="0" smtClean="0">
                <a:solidFill>
                  <a:srgbClr val="00B050"/>
                </a:solidFill>
              </a:rPr>
              <a:t> PREPARE Network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sz="2600" dirty="0" err="1" smtClean="0"/>
              <a:t>Aktivitet</a:t>
            </a:r>
            <a:r>
              <a:rPr lang="en-US" sz="2600" dirty="0" smtClean="0"/>
              <a:t> 4 </a:t>
            </a:r>
            <a:r>
              <a:rPr lang="en-US" sz="2600" dirty="0" err="1" smtClean="0"/>
              <a:t>ditor</a:t>
            </a:r>
            <a:r>
              <a:rPr lang="en-US" sz="2600" dirty="0" smtClean="0"/>
              <a:t>, </a:t>
            </a:r>
            <a:r>
              <a:rPr lang="en-US" sz="2600" dirty="0" err="1" smtClean="0"/>
              <a:t>përfaqësues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rrjeteve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vendeve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BE-se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ato</a:t>
            </a:r>
            <a:r>
              <a:rPr lang="en-US" sz="2600" dirty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Ballkanit</a:t>
            </a:r>
            <a:r>
              <a:rPr lang="en-US" sz="2600" dirty="0" smtClean="0"/>
              <a:t>, </a:t>
            </a:r>
            <a:r>
              <a:rPr lang="en-US" sz="2600" dirty="0" err="1" smtClean="0"/>
              <a:t>përfaqësues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EU </a:t>
            </a:r>
            <a:r>
              <a:rPr lang="en-US" sz="2600" dirty="0" err="1" smtClean="0"/>
              <a:t>Commision</a:t>
            </a:r>
            <a:r>
              <a:rPr lang="en-US" sz="2600" dirty="0" smtClean="0"/>
              <a:t>, </a:t>
            </a:r>
            <a:r>
              <a:rPr lang="en-US" sz="2600" dirty="0" err="1" smtClean="0"/>
              <a:t>ekspertë</a:t>
            </a:r>
            <a:r>
              <a:rPr lang="en-US" sz="2600" dirty="0" smtClean="0"/>
              <a:t> </a:t>
            </a:r>
            <a:r>
              <a:rPr lang="en-US" sz="2600" dirty="0" err="1" smtClean="0"/>
              <a:t>ndërkomëbëtar</a:t>
            </a:r>
            <a:r>
              <a:rPr lang="en-US" sz="2600" dirty="0" smtClean="0"/>
              <a:t>, </a:t>
            </a:r>
            <a:r>
              <a:rPr lang="en-US" sz="2600" dirty="0" err="1" smtClean="0"/>
              <a:t>përfaqësues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MBZHRAU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anëtarë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ANRD </a:t>
            </a:r>
            <a:endParaRPr lang="en-US" sz="26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sz="2600" dirty="0" err="1">
                <a:solidFill>
                  <a:srgbClr val="00B050"/>
                </a:solidFill>
              </a:rPr>
              <a:t>Trajnim</a:t>
            </a:r>
            <a:r>
              <a:rPr lang="en-GB" sz="2600" dirty="0">
                <a:solidFill>
                  <a:srgbClr val="00B050"/>
                </a:solidFill>
              </a:rPr>
              <a:t> </a:t>
            </a:r>
            <a:r>
              <a:rPr lang="en-GB" sz="2600" dirty="0" err="1">
                <a:solidFill>
                  <a:srgbClr val="00B050"/>
                </a:solidFill>
              </a:rPr>
              <a:t>Kombëtar</a:t>
            </a:r>
            <a:r>
              <a:rPr lang="en-GB" sz="2600" dirty="0">
                <a:solidFill>
                  <a:srgbClr val="00B050"/>
                </a:solidFill>
              </a:rPr>
              <a:t>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“</a:t>
            </a:r>
            <a:r>
              <a:rPr lang="en-US" sz="2600" dirty="0" err="1"/>
              <a:t>Hulumtimi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politikave</a:t>
            </a:r>
            <a:r>
              <a:rPr lang="en-US" sz="2600" dirty="0"/>
              <a:t> </a:t>
            </a:r>
            <a:r>
              <a:rPr lang="en-US" sz="2600" dirty="0" err="1"/>
              <a:t>publike</a:t>
            </a:r>
            <a:r>
              <a:rPr lang="en-US" sz="2600" dirty="0"/>
              <a:t> </a:t>
            </a:r>
            <a:r>
              <a:rPr lang="en-US" sz="2600" dirty="0" err="1"/>
              <a:t>dhe</a:t>
            </a:r>
            <a:r>
              <a:rPr lang="en-US" sz="2600" dirty="0"/>
              <a:t> </a:t>
            </a:r>
            <a:r>
              <a:rPr lang="en-US" sz="2600" dirty="0" err="1"/>
              <a:t>analiza</a:t>
            </a:r>
            <a:r>
              <a:rPr lang="en-US" sz="2600" dirty="0"/>
              <a:t> e </a:t>
            </a:r>
            <a:r>
              <a:rPr lang="en-US" sz="2600" dirty="0" err="1"/>
              <a:t>instrumentave</a:t>
            </a:r>
            <a:r>
              <a:rPr lang="en-US" sz="2600" dirty="0"/>
              <a:t> </a:t>
            </a:r>
            <a:r>
              <a:rPr lang="en-US" sz="2600" dirty="0" err="1"/>
              <a:t>dhe</a:t>
            </a:r>
            <a:r>
              <a:rPr lang="en-US" sz="2600" dirty="0"/>
              <a:t> </a:t>
            </a:r>
            <a:r>
              <a:rPr lang="en-US" sz="2600" dirty="0" err="1"/>
              <a:t>politikave</a:t>
            </a:r>
            <a:r>
              <a:rPr lang="en-US" sz="2600" dirty="0"/>
              <a:t> </a:t>
            </a:r>
            <a:r>
              <a:rPr lang="en-US" sz="2600" dirty="0" err="1"/>
              <a:t>lokale</a:t>
            </a:r>
            <a:r>
              <a:rPr lang="en-US" sz="2600" dirty="0"/>
              <a:t>, </a:t>
            </a:r>
            <a:r>
              <a:rPr lang="en-US" sz="2600" dirty="0" err="1"/>
              <a:t>kombëtare</a:t>
            </a:r>
            <a:r>
              <a:rPr lang="en-US" sz="2600" dirty="0"/>
              <a:t> </a:t>
            </a:r>
            <a:r>
              <a:rPr lang="en-US" sz="2600" dirty="0" err="1"/>
              <a:t>dhe</a:t>
            </a:r>
            <a:r>
              <a:rPr lang="en-US" sz="2600" dirty="0"/>
              <a:t> </a:t>
            </a:r>
            <a:r>
              <a:rPr lang="en-US" sz="2600" dirty="0" err="1"/>
              <a:t>europiane</a:t>
            </a:r>
            <a:r>
              <a:rPr lang="en-US" sz="2600" dirty="0"/>
              <a:t> </a:t>
            </a:r>
            <a:r>
              <a:rPr lang="en-US" sz="2600" dirty="0" err="1"/>
              <a:t>për</a:t>
            </a:r>
            <a:r>
              <a:rPr lang="en-US" sz="2600" dirty="0"/>
              <a:t> </a:t>
            </a:r>
            <a:r>
              <a:rPr lang="en-US" sz="2600" dirty="0" err="1"/>
              <a:t>zhvillimin</a:t>
            </a:r>
            <a:r>
              <a:rPr lang="en-US" sz="2600" dirty="0"/>
              <a:t> rural</a:t>
            </a:r>
            <a:r>
              <a:rPr lang="en-US" sz="2600" dirty="0" smtClean="0"/>
              <a:t>” (1-3 </a:t>
            </a:r>
            <a:r>
              <a:rPr lang="en-US" sz="2600" dirty="0" err="1" smtClean="0"/>
              <a:t>dhjetor</a:t>
            </a:r>
            <a:r>
              <a:rPr lang="en-US" sz="2600" dirty="0" smtClean="0"/>
              <a:t> 2016)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en-US" sz="2600" dirty="0" err="1" smtClean="0">
                <a:solidFill>
                  <a:srgbClr val="00B050"/>
                </a:solidFill>
              </a:rPr>
              <a:t>Konsultim</a:t>
            </a:r>
            <a:r>
              <a:rPr lang="en-US" sz="2600" dirty="0" smtClean="0">
                <a:solidFill>
                  <a:srgbClr val="00B050"/>
                </a:solidFill>
              </a:rPr>
              <a:t> me </a:t>
            </a:r>
            <a:r>
              <a:rPr lang="en-US" sz="2600" dirty="0" err="1" smtClean="0">
                <a:solidFill>
                  <a:srgbClr val="00B050"/>
                </a:solidFill>
              </a:rPr>
              <a:t>pjesëmarrje</a:t>
            </a:r>
            <a:r>
              <a:rPr lang="en-US" sz="2600" dirty="0" smtClean="0"/>
              <a:t> </a:t>
            </a:r>
            <a:r>
              <a:rPr lang="en-US" sz="2600" dirty="0" err="1" smtClean="0"/>
              <a:t>për</a:t>
            </a:r>
            <a:r>
              <a:rPr lang="en-US" sz="2600" dirty="0" smtClean="0"/>
              <a:t> </a:t>
            </a:r>
            <a:r>
              <a:rPr lang="en-US" sz="2600" dirty="0" err="1" smtClean="0"/>
              <a:t>Planin</a:t>
            </a:r>
            <a:r>
              <a:rPr lang="en-US" sz="2600" dirty="0" smtClean="0"/>
              <a:t> e </a:t>
            </a:r>
            <a:r>
              <a:rPr lang="en-US" sz="2600" dirty="0" err="1" smtClean="0"/>
              <a:t>Advokacisë</a:t>
            </a:r>
            <a:endParaRPr lang="en-US" sz="2600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600" dirty="0"/>
              <a:t> </a:t>
            </a:r>
            <a:r>
              <a:rPr lang="en-US" sz="2600" dirty="0" err="1" smtClean="0"/>
              <a:t>Parlamenti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Parë</a:t>
            </a:r>
            <a:r>
              <a:rPr lang="en-US" sz="2600" dirty="0" smtClean="0"/>
              <a:t> Rural </a:t>
            </a:r>
            <a:r>
              <a:rPr lang="en-US" sz="2600" dirty="0" err="1" smtClean="0"/>
              <a:t>Shqiptar</a:t>
            </a:r>
            <a:r>
              <a:rPr lang="en-US" sz="2600" dirty="0" smtClean="0"/>
              <a:t>  28-30 </a:t>
            </a:r>
            <a:r>
              <a:rPr lang="en-US" sz="2600" dirty="0" err="1" smtClean="0"/>
              <a:t>Shtator</a:t>
            </a:r>
            <a:r>
              <a:rPr lang="en-US" sz="2600" dirty="0" smtClean="0"/>
              <a:t> 2017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rgbClr val="00B050"/>
                </a:solidFill>
              </a:rPr>
              <a:t>Granti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për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Ngritjen</a:t>
            </a:r>
            <a:r>
              <a:rPr lang="en-US" sz="2400" dirty="0" smtClean="0">
                <a:solidFill>
                  <a:srgbClr val="00B050"/>
                </a:solidFill>
              </a:rPr>
              <a:t> e </a:t>
            </a:r>
            <a:r>
              <a:rPr lang="en-US" sz="2400" dirty="0" err="1" smtClean="0">
                <a:solidFill>
                  <a:srgbClr val="00B050"/>
                </a:solidFill>
              </a:rPr>
              <a:t>Kapaciteteve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të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Shoqërisë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Civile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dhe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Advokimin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Granti</a:t>
            </a:r>
            <a:r>
              <a:rPr lang="en-US" sz="3600" dirty="0" smtClean="0"/>
              <a:t> </a:t>
            </a:r>
            <a:r>
              <a:rPr lang="en-US" sz="3600" dirty="0" err="1" smtClean="0"/>
              <a:t>për</a:t>
            </a:r>
            <a:r>
              <a:rPr lang="en-US" sz="3600" dirty="0" smtClean="0"/>
              <a:t> </a:t>
            </a:r>
            <a:r>
              <a:rPr lang="en-US" sz="3600" dirty="0" err="1" smtClean="0"/>
              <a:t>Ngritjen</a:t>
            </a:r>
            <a:r>
              <a:rPr lang="en-US" sz="3600" dirty="0" smtClean="0"/>
              <a:t> e </a:t>
            </a:r>
            <a:r>
              <a:rPr lang="en-US" sz="3600" dirty="0" err="1" smtClean="0"/>
              <a:t>Kapaciteteve</a:t>
            </a:r>
            <a:r>
              <a:rPr lang="en-US" sz="3600" dirty="0" smtClean="0"/>
              <a:t> </a:t>
            </a:r>
            <a:r>
              <a:rPr lang="en-US" sz="3600" dirty="0" err="1" smtClean="0"/>
              <a:t>të</a:t>
            </a:r>
            <a:r>
              <a:rPr lang="en-US" sz="3600" dirty="0" smtClean="0"/>
              <a:t> </a:t>
            </a:r>
            <a:r>
              <a:rPr lang="en-US" sz="3600" dirty="0" err="1" smtClean="0"/>
              <a:t>Shoqërisë</a:t>
            </a:r>
            <a:r>
              <a:rPr lang="en-US" sz="3600" dirty="0" smtClean="0"/>
              <a:t> </a:t>
            </a:r>
            <a:r>
              <a:rPr lang="en-US" sz="3600" dirty="0" err="1" smtClean="0"/>
              <a:t>Civile</a:t>
            </a:r>
            <a:r>
              <a:rPr lang="en-US" sz="3600" dirty="0" smtClean="0"/>
              <a:t> </a:t>
            </a:r>
            <a:r>
              <a:rPr lang="en-US" sz="3600" dirty="0" err="1" smtClean="0"/>
              <a:t>dhe</a:t>
            </a:r>
            <a:r>
              <a:rPr lang="en-US" sz="3600" dirty="0" smtClean="0"/>
              <a:t> </a:t>
            </a:r>
            <a:r>
              <a:rPr lang="en-US" sz="3600" dirty="0" err="1" smtClean="0"/>
              <a:t>Advokimin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19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Granti</a:t>
            </a:r>
            <a:r>
              <a:rPr lang="en-US" sz="2200" dirty="0"/>
              <a:t> </a:t>
            </a:r>
            <a:r>
              <a:rPr lang="en-US" sz="2200" dirty="0" err="1" smtClean="0"/>
              <a:t>mbulon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00B050"/>
                </a:solidFill>
              </a:rPr>
              <a:t>shtatë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vendet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që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marrin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pjesë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në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projektin</a:t>
            </a:r>
            <a:r>
              <a:rPr lang="en-US" sz="2200" dirty="0">
                <a:solidFill>
                  <a:srgbClr val="00B050"/>
                </a:solidFill>
              </a:rPr>
              <a:t> ALTER </a:t>
            </a:r>
            <a:r>
              <a:rPr lang="en-US" sz="2200" dirty="0" smtClean="0"/>
              <a:t>– </a:t>
            </a:r>
            <a:r>
              <a:rPr lang="en-US" sz="2000" dirty="0" err="1" smtClean="0">
                <a:solidFill>
                  <a:srgbClr val="FF0000"/>
                </a:solidFill>
                <a:ea typeface="Segoe UI Symbol" pitchFamily="34" charset="0"/>
              </a:rPr>
              <a:t>Shqipëria</a:t>
            </a:r>
            <a:r>
              <a:rPr lang="en-US" sz="2000" dirty="0" smtClean="0">
                <a:ea typeface="Segoe UI Symbol" pitchFamily="34" charset="0"/>
              </a:rPr>
              <a:t>, </a:t>
            </a:r>
            <a:r>
              <a:rPr lang="en-US" sz="2000" dirty="0" err="1" smtClean="0">
                <a:ea typeface="Segoe UI Symbol" pitchFamily="34" charset="0"/>
              </a:rPr>
              <a:t>Bosnja</a:t>
            </a:r>
            <a:r>
              <a:rPr lang="en-US" sz="2000" dirty="0" smtClean="0">
                <a:ea typeface="Segoe UI Symbol" pitchFamily="34" charset="0"/>
              </a:rPr>
              <a:t> </a:t>
            </a:r>
            <a:r>
              <a:rPr lang="en-US" sz="2000" dirty="0" err="1" smtClean="0">
                <a:ea typeface="Segoe UI Symbol" pitchFamily="34" charset="0"/>
              </a:rPr>
              <a:t>dhe</a:t>
            </a:r>
            <a:r>
              <a:rPr lang="en-US" sz="2000" dirty="0" smtClean="0">
                <a:ea typeface="Segoe UI Symbol" pitchFamily="34" charset="0"/>
              </a:rPr>
              <a:t> Hercegovina, </a:t>
            </a:r>
            <a:r>
              <a:rPr lang="en-US" sz="2000" dirty="0" err="1" smtClean="0">
                <a:ea typeface="Segoe UI Symbol" pitchFamily="34" charset="0"/>
              </a:rPr>
              <a:t>Maqedonia</a:t>
            </a:r>
            <a:r>
              <a:rPr lang="en-US" sz="2000" dirty="0" smtClean="0">
                <a:ea typeface="Segoe UI Symbol" pitchFamily="34" charset="0"/>
              </a:rPr>
              <a:t>, Mali </a:t>
            </a:r>
            <a:r>
              <a:rPr lang="en-US" sz="2000" dirty="0" err="1" smtClean="0">
                <a:ea typeface="Segoe UI Symbol" pitchFamily="34" charset="0"/>
              </a:rPr>
              <a:t>i</a:t>
            </a:r>
            <a:r>
              <a:rPr lang="en-US" sz="2000" dirty="0" smtClean="0">
                <a:ea typeface="Segoe UI Symbol" pitchFamily="34" charset="0"/>
              </a:rPr>
              <a:t> </a:t>
            </a:r>
            <a:r>
              <a:rPr lang="en-US" sz="2000" dirty="0" err="1" smtClean="0">
                <a:ea typeface="Segoe UI Symbol" pitchFamily="34" charset="0"/>
              </a:rPr>
              <a:t>Zi</a:t>
            </a:r>
            <a:r>
              <a:rPr lang="en-US" sz="2000" dirty="0" smtClean="0">
                <a:ea typeface="Segoe UI Symbol" pitchFamily="34" charset="0"/>
              </a:rPr>
              <a:t>, </a:t>
            </a:r>
            <a:r>
              <a:rPr lang="en-US" sz="2000" dirty="0" err="1" smtClean="0">
                <a:ea typeface="Segoe UI Symbol" pitchFamily="34" charset="0"/>
              </a:rPr>
              <a:t>Kosova</a:t>
            </a:r>
            <a:r>
              <a:rPr lang="en-US" sz="2000" dirty="0" smtClean="0">
                <a:ea typeface="Segoe UI Symbol" pitchFamily="34" charset="0"/>
              </a:rPr>
              <a:t>, Serbia, </a:t>
            </a:r>
            <a:r>
              <a:rPr lang="en-US" sz="2000" dirty="0" err="1" smtClean="0">
                <a:ea typeface="Segoe UI Symbol" pitchFamily="34" charset="0"/>
              </a:rPr>
              <a:t>Turqia</a:t>
            </a:r>
            <a:r>
              <a:rPr lang="en-US" sz="2000" dirty="0" smtClean="0">
                <a:ea typeface="Segoe UI Symbol" pitchFamily="34" charset="0"/>
              </a:rPr>
              <a:t>.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/>
              <a:t>Organizatat</a:t>
            </a:r>
            <a:r>
              <a:rPr lang="en-US" sz="2200" dirty="0" smtClean="0"/>
              <a:t> </a:t>
            </a:r>
            <a:r>
              <a:rPr lang="en-US" sz="2200" dirty="0"/>
              <a:t>e </a:t>
            </a:r>
            <a:r>
              <a:rPr lang="en-US" sz="2200" dirty="0" err="1"/>
              <a:t>pranueshme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00B050"/>
                </a:solidFill>
              </a:rPr>
              <a:t>duhet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të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aplikojnë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në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partneritete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/>
              <a:t>lokale</a:t>
            </a:r>
            <a:r>
              <a:rPr lang="en-US" sz="2200" dirty="0"/>
              <a:t>, </a:t>
            </a:r>
            <a:r>
              <a:rPr lang="en-US" sz="2200" dirty="0" err="1"/>
              <a:t>kombëtare</a:t>
            </a:r>
            <a:r>
              <a:rPr lang="en-US" sz="2200" dirty="0"/>
              <a:t> dhe/</a:t>
            </a:r>
            <a:r>
              <a:rPr lang="en-US" sz="2200" dirty="0" err="1"/>
              <a:t>ose</a:t>
            </a:r>
            <a:r>
              <a:rPr lang="en-US" sz="2200" dirty="0"/>
              <a:t> </a:t>
            </a:r>
            <a:r>
              <a:rPr lang="en-US" sz="2200" dirty="0" err="1"/>
              <a:t>rajonale</a:t>
            </a:r>
            <a:r>
              <a:rPr lang="en-US" sz="2200" dirty="0"/>
              <a:t>. </a:t>
            </a:r>
            <a:r>
              <a:rPr lang="en-US" sz="2200" dirty="0" err="1"/>
              <a:t>Çdo</a:t>
            </a:r>
            <a:r>
              <a:rPr lang="en-US" sz="2200" dirty="0"/>
              <a:t> </a:t>
            </a:r>
            <a:r>
              <a:rPr lang="en-US" sz="2200" dirty="0" err="1"/>
              <a:t>organizatë</a:t>
            </a:r>
            <a:r>
              <a:rPr lang="en-US" sz="2200" dirty="0"/>
              <a:t> </a:t>
            </a:r>
            <a:r>
              <a:rPr lang="en-US" sz="2200" dirty="0" err="1" smtClean="0"/>
              <a:t>potenciale</a:t>
            </a:r>
            <a:r>
              <a:rPr lang="en-US" sz="2200" dirty="0" smtClean="0"/>
              <a:t> </a:t>
            </a:r>
            <a:r>
              <a:rPr lang="en-US" sz="2200" dirty="0" err="1" smtClean="0"/>
              <a:t>aplikon</a:t>
            </a:r>
            <a:r>
              <a:rPr lang="en-US" sz="2200" dirty="0" smtClean="0"/>
              <a:t> </a:t>
            </a:r>
            <a:r>
              <a:rPr lang="en-US" sz="2200" dirty="0" err="1" smtClean="0"/>
              <a:t>për</a:t>
            </a:r>
            <a:r>
              <a:rPr lang="en-US" sz="2200" dirty="0" smtClean="0"/>
              <a:t> </a:t>
            </a:r>
            <a:r>
              <a:rPr lang="en-US" sz="2200" dirty="0" err="1" smtClean="0"/>
              <a:t>vendin</a:t>
            </a:r>
            <a:r>
              <a:rPr lang="en-US" sz="2200" dirty="0" smtClean="0"/>
              <a:t> </a:t>
            </a:r>
            <a:r>
              <a:rPr lang="en-US" sz="2200" dirty="0" err="1" smtClean="0"/>
              <a:t>ku</a:t>
            </a:r>
            <a:r>
              <a:rPr lang="en-US" sz="2200" dirty="0" smtClean="0"/>
              <a:t> </a:t>
            </a:r>
            <a:r>
              <a:rPr lang="en-US" sz="2200" dirty="0" err="1" smtClean="0"/>
              <a:t>organizata</a:t>
            </a:r>
            <a:r>
              <a:rPr lang="en-US" sz="2200" dirty="0" smtClean="0"/>
              <a:t> e </a:t>
            </a:r>
            <a:r>
              <a:rPr lang="en-US" sz="2200" dirty="0" err="1" smtClean="0"/>
              <a:t>tyre</a:t>
            </a:r>
            <a:r>
              <a:rPr lang="en-US" sz="2200" dirty="0" smtClean="0"/>
              <a:t> </a:t>
            </a:r>
            <a:r>
              <a:rPr lang="en-US" sz="2200" dirty="0" err="1" smtClean="0"/>
              <a:t>është</a:t>
            </a:r>
            <a:r>
              <a:rPr lang="en-US" sz="2200" dirty="0" smtClean="0"/>
              <a:t> e </a:t>
            </a:r>
            <a:r>
              <a:rPr lang="en-US" sz="2200" dirty="0" err="1" smtClean="0"/>
              <a:t>regjistruar</a:t>
            </a:r>
            <a:r>
              <a:rPr lang="en-US" sz="2200" dirty="0" smtClean="0"/>
              <a:t> </a:t>
            </a:r>
            <a:r>
              <a:rPr lang="en-US" sz="2200" dirty="0" err="1" smtClean="0"/>
              <a:t>zyrtarisht</a:t>
            </a:r>
            <a:r>
              <a:rPr lang="en-US" sz="2200" dirty="0" smtClean="0"/>
              <a:t>. 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/>
              <a:t>Grantet</a:t>
            </a:r>
            <a:r>
              <a:rPr lang="en-US" sz="2200" dirty="0" smtClean="0"/>
              <a:t> </a:t>
            </a:r>
            <a:r>
              <a:rPr lang="en-US" sz="2200" dirty="0"/>
              <a:t>do </a:t>
            </a:r>
            <a:r>
              <a:rPr lang="en-US" sz="2200" dirty="0" err="1"/>
              <a:t>t'u</a:t>
            </a:r>
            <a:r>
              <a:rPr lang="en-US" sz="2200" dirty="0"/>
              <a:t> </a:t>
            </a:r>
            <a:r>
              <a:rPr lang="en-US" sz="2200" dirty="0" err="1"/>
              <a:t>jepen</a:t>
            </a:r>
            <a:r>
              <a:rPr lang="en-US" sz="2200" dirty="0"/>
              <a:t> </a:t>
            </a:r>
            <a:r>
              <a:rPr lang="en-US" sz="2200" dirty="0" err="1"/>
              <a:t>të</a:t>
            </a:r>
            <a:r>
              <a:rPr lang="en-US" sz="2200" dirty="0"/>
              <a:t> </a:t>
            </a:r>
            <a:r>
              <a:rPr lang="en-US" sz="2200" dirty="0" err="1"/>
              <a:t>paktën</a:t>
            </a:r>
            <a:r>
              <a:rPr lang="en-US" sz="2200" dirty="0"/>
              <a:t> </a:t>
            </a:r>
            <a:r>
              <a:rPr lang="en-US" sz="2200" dirty="0" err="1"/>
              <a:t>një</a:t>
            </a:r>
            <a:r>
              <a:rPr lang="en-US" sz="2200" dirty="0"/>
              <a:t> </a:t>
            </a:r>
            <a:r>
              <a:rPr lang="en-US" sz="2200" dirty="0" err="1"/>
              <a:t>totali</a:t>
            </a:r>
            <a:r>
              <a:rPr lang="en-US" sz="2200" dirty="0"/>
              <a:t> </a:t>
            </a:r>
            <a:r>
              <a:rPr lang="en-US" sz="2200" dirty="0" err="1"/>
              <a:t>prej</a:t>
            </a:r>
            <a:r>
              <a:rPr lang="en-US" sz="2200" dirty="0"/>
              <a:t> 14 </a:t>
            </a:r>
            <a:r>
              <a:rPr lang="en-US" sz="2200" dirty="0" err="1"/>
              <a:t>organizatave</a:t>
            </a:r>
            <a:r>
              <a:rPr lang="en-US" sz="2200" dirty="0"/>
              <a:t>, </a:t>
            </a:r>
            <a:r>
              <a:rPr lang="en-US" sz="2200" dirty="0" err="1"/>
              <a:t>kështu</a:t>
            </a:r>
            <a:r>
              <a:rPr lang="en-US" sz="2200" dirty="0"/>
              <a:t> </a:t>
            </a:r>
            <a:r>
              <a:rPr lang="en-US" sz="2200" dirty="0" err="1"/>
              <a:t>që</a:t>
            </a:r>
            <a:r>
              <a:rPr lang="en-US" sz="2200" dirty="0"/>
              <a:t> </a:t>
            </a:r>
            <a:r>
              <a:rPr lang="en-US" sz="2200" dirty="0" err="1"/>
              <a:t>secili</a:t>
            </a:r>
            <a:r>
              <a:rPr lang="en-US" sz="2200" dirty="0"/>
              <a:t> </a:t>
            </a:r>
            <a:r>
              <a:rPr lang="en-US" sz="2200" dirty="0" err="1"/>
              <a:t>aplikant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00B050"/>
                </a:solidFill>
              </a:rPr>
              <a:t>do </a:t>
            </a:r>
            <a:r>
              <a:rPr lang="en-US" sz="2200" dirty="0" err="1">
                <a:solidFill>
                  <a:srgbClr val="00B050"/>
                </a:solidFill>
              </a:rPr>
              <a:t>të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vlerësohet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në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nivel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err="1">
                <a:solidFill>
                  <a:srgbClr val="00B050"/>
                </a:solidFill>
              </a:rPr>
              <a:t>kombëtar</a:t>
            </a:r>
            <a:r>
              <a:rPr lang="en-US" sz="2200" dirty="0">
                <a:solidFill>
                  <a:srgbClr val="00B050"/>
                </a:solidFill>
              </a:rPr>
              <a:t> dhe </a:t>
            </a:r>
            <a:r>
              <a:rPr lang="en-US" sz="2200" dirty="0" err="1">
                <a:solidFill>
                  <a:srgbClr val="00B050"/>
                </a:solidFill>
              </a:rPr>
              <a:t>rajonal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/>
              <a:t>me </a:t>
            </a:r>
            <a:r>
              <a:rPr lang="en-US" sz="2200" dirty="0" err="1"/>
              <a:t>homologët</a:t>
            </a:r>
            <a:r>
              <a:rPr lang="en-US" sz="2200" dirty="0"/>
              <a:t> e </a:t>
            </a:r>
            <a:r>
              <a:rPr lang="en-US" sz="2200" dirty="0" err="1"/>
              <a:t>tyre</a:t>
            </a:r>
            <a:r>
              <a:rPr lang="en-US" sz="2200" dirty="0"/>
              <a:t> </a:t>
            </a:r>
            <a:r>
              <a:rPr lang="en-US" sz="2200" dirty="0" err="1"/>
              <a:t>në</a:t>
            </a:r>
            <a:r>
              <a:rPr lang="en-US" sz="2200" dirty="0"/>
              <a:t> </a:t>
            </a:r>
            <a:r>
              <a:rPr lang="en-US" sz="2200" dirty="0" err="1"/>
              <a:t>Shqipëri</a:t>
            </a:r>
            <a:r>
              <a:rPr lang="en-US" sz="2200" dirty="0"/>
              <a:t>, </a:t>
            </a:r>
            <a:r>
              <a:rPr lang="en-US" sz="2200" dirty="0" err="1"/>
              <a:t>Bosnjë</a:t>
            </a:r>
            <a:r>
              <a:rPr lang="en-US" sz="2200" dirty="0"/>
              <a:t> dhe </a:t>
            </a:r>
            <a:r>
              <a:rPr lang="en-US" sz="2200" dirty="0" err="1"/>
              <a:t>Hercegovinë</a:t>
            </a:r>
            <a:r>
              <a:rPr lang="en-US" sz="2200" dirty="0"/>
              <a:t>, </a:t>
            </a:r>
            <a:r>
              <a:rPr lang="en-US" sz="2200" dirty="0" err="1" smtClean="0"/>
              <a:t>Kosovë</a:t>
            </a:r>
            <a:r>
              <a:rPr lang="en-US" sz="2200" dirty="0" smtClean="0"/>
              <a:t>, </a:t>
            </a:r>
            <a:r>
              <a:rPr lang="en-US" sz="2200" dirty="0" err="1"/>
              <a:t>Maqedoni</a:t>
            </a:r>
            <a:r>
              <a:rPr lang="en-US" sz="2200" dirty="0"/>
              <a:t>, Mal </a:t>
            </a:r>
            <a:r>
              <a:rPr lang="en-US" sz="2200" dirty="0" err="1"/>
              <a:t>të</a:t>
            </a:r>
            <a:r>
              <a:rPr lang="en-US" sz="2200" dirty="0"/>
              <a:t> </a:t>
            </a:r>
            <a:r>
              <a:rPr lang="en-US" sz="2200" dirty="0" err="1"/>
              <a:t>Zi</a:t>
            </a:r>
            <a:r>
              <a:rPr lang="en-US" sz="2200" dirty="0"/>
              <a:t>, </a:t>
            </a:r>
            <a:r>
              <a:rPr lang="en-US" sz="2200" dirty="0" err="1"/>
              <a:t>Serbi</a:t>
            </a:r>
            <a:r>
              <a:rPr lang="en-US" sz="2200" dirty="0"/>
              <a:t> dhe </a:t>
            </a:r>
            <a:r>
              <a:rPr lang="en-US" sz="2200" dirty="0" err="1"/>
              <a:t>Turqi</a:t>
            </a:r>
            <a:r>
              <a:rPr lang="en-US" sz="2200" dirty="0"/>
              <a:t>. 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b="1" dirty="0" err="1" smtClean="0">
                <a:solidFill>
                  <a:srgbClr val="00B050"/>
                </a:solidFill>
              </a:rPr>
              <a:t>Minimumi</a:t>
            </a:r>
            <a:r>
              <a:rPr lang="en-US" sz="2200" b="1" dirty="0" smtClean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dy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grante</a:t>
            </a:r>
            <a:r>
              <a:rPr lang="en-US" sz="2200" b="1" dirty="0">
                <a:solidFill>
                  <a:srgbClr val="00B050"/>
                </a:solidFill>
              </a:rPr>
              <a:t> do </a:t>
            </a:r>
            <a:r>
              <a:rPr lang="en-US" sz="2200" b="1" dirty="0" err="1">
                <a:solidFill>
                  <a:srgbClr val="00B050"/>
                </a:solidFill>
              </a:rPr>
              <a:t>të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jepen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në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secilin</a:t>
            </a:r>
            <a:r>
              <a:rPr lang="en-US" sz="2200" b="1" dirty="0">
                <a:solidFill>
                  <a:srgbClr val="00B050"/>
                </a:solidFill>
              </a:rPr>
              <a:t> vend </a:t>
            </a:r>
            <a:r>
              <a:rPr lang="en-US" sz="2200" b="1" dirty="0" err="1">
                <a:solidFill>
                  <a:srgbClr val="00B050"/>
                </a:solidFill>
              </a:rPr>
              <a:t>të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përmendur</a:t>
            </a:r>
            <a:r>
              <a:rPr lang="en-US" sz="2200" b="1" dirty="0">
                <a:solidFill>
                  <a:srgbClr val="00B050"/>
                </a:solidFill>
              </a:rPr>
              <a:t>. </a:t>
            </a:r>
            <a:endParaRPr lang="en-US" sz="2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63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00B0F0"/>
                </a:solidFill>
              </a:rPr>
              <a:t>Programi</a:t>
            </a:r>
            <a:r>
              <a:rPr lang="en-US" sz="3200" b="1" dirty="0">
                <a:solidFill>
                  <a:srgbClr val="00B0F0"/>
                </a:solidFill>
              </a:rPr>
              <a:t> i </a:t>
            </a:r>
            <a:r>
              <a:rPr lang="en-US" sz="3200" b="1" dirty="0" err="1">
                <a:solidFill>
                  <a:srgbClr val="00B0F0"/>
                </a:solidFill>
              </a:rPr>
              <a:t>Grantit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për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Ngritjen</a:t>
            </a:r>
            <a:r>
              <a:rPr lang="en-US" sz="3200" b="1" dirty="0">
                <a:solidFill>
                  <a:srgbClr val="00B0F0"/>
                </a:solidFill>
              </a:rPr>
              <a:t> e </a:t>
            </a:r>
            <a:r>
              <a:rPr lang="en-US" sz="3200" b="1" dirty="0" err="1">
                <a:solidFill>
                  <a:srgbClr val="00B0F0"/>
                </a:solidFill>
              </a:rPr>
              <a:t>Kapaciteteve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të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Shoqërisë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err="1">
                <a:solidFill>
                  <a:srgbClr val="00B0F0"/>
                </a:solidFill>
              </a:rPr>
              <a:t>Civile</a:t>
            </a:r>
            <a:r>
              <a:rPr lang="en-US" sz="3200" b="1" dirty="0">
                <a:solidFill>
                  <a:srgbClr val="00B0F0"/>
                </a:solidFill>
              </a:rPr>
              <a:t> dhe </a:t>
            </a:r>
            <a:r>
              <a:rPr lang="en-US" sz="3200" b="1" dirty="0" err="1" smtClean="0">
                <a:solidFill>
                  <a:srgbClr val="00B0F0"/>
                </a:solidFill>
              </a:rPr>
              <a:t>Advokimin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</a:rPr>
              <a:t>Synimet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dhe </a:t>
            </a:r>
            <a:r>
              <a:rPr lang="en-US" b="1" dirty="0" err="1">
                <a:solidFill>
                  <a:srgbClr val="0070C0"/>
                </a:solidFill>
              </a:rPr>
              <a:t>Prioritetet</a:t>
            </a:r>
            <a:r>
              <a:rPr lang="en-US" b="1" dirty="0">
                <a:solidFill>
                  <a:srgbClr val="0070C0"/>
                </a:solidFill>
              </a:rPr>
              <a:t> e </a:t>
            </a:r>
            <a:r>
              <a:rPr lang="en-US" b="1" dirty="0" err="1" smtClean="0">
                <a:solidFill>
                  <a:srgbClr val="0070C0"/>
                </a:solidFill>
              </a:rPr>
              <a:t>Programit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err="1"/>
              <a:t>Programi</a:t>
            </a:r>
            <a:r>
              <a:rPr lang="en-US" dirty="0"/>
              <a:t> ka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qëllim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stimulojë</a:t>
            </a:r>
            <a:r>
              <a:rPr lang="en-US" dirty="0"/>
              <a:t> </a:t>
            </a:r>
            <a:r>
              <a:rPr lang="en-US" dirty="0" err="1"/>
              <a:t>bashkëpunimin</a:t>
            </a:r>
            <a:r>
              <a:rPr lang="en-US" dirty="0"/>
              <a:t>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autoriteteve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dhe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vendosur</a:t>
            </a:r>
            <a:r>
              <a:rPr lang="en-US" dirty="0"/>
              <a:t> </a:t>
            </a:r>
            <a:r>
              <a:rPr lang="en-US" dirty="0" err="1"/>
              <a:t>masat</a:t>
            </a:r>
            <a:r>
              <a:rPr lang="en-US" dirty="0"/>
              <a:t> LEADER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IPARD II, dhe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mbështetur</a:t>
            </a:r>
            <a:r>
              <a:rPr lang="en-US" dirty="0"/>
              <a:t> </a:t>
            </a:r>
            <a:r>
              <a:rPr lang="en-US" dirty="0" err="1"/>
              <a:t>iniciativat</a:t>
            </a:r>
            <a:r>
              <a:rPr lang="en-US" dirty="0"/>
              <a:t> </a:t>
            </a:r>
            <a:r>
              <a:rPr lang="en-US" dirty="0" err="1"/>
              <a:t>ekzistuese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GLV-</a:t>
            </a:r>
            <a:r>
              <a:rPr lang="en-US" dirty="0" err="1"/>
              <a:t>ve</a:t>
            </a:r>
            <a:r>
              <a:rPr lang="en-US" dirty="0"/>
              <a:t> dhe </a:t>
            </a:r>
            <a:r>
              <a:rPr lang="en-US" dirty="0" err="1"/>
              <a:t>organizatat</a:t>
            </a:r>
            <a:r>
              <a:rPr lang="en-US" dirty="0"/>
              <a:t> </a:t>
            </a:r>
            <a:r>
              <a:rPr lang="en-US" dirty="0" err="1"/>
              <a:t>bazë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zhvillimin</a:t>
            </a:r>
            <a:r>
              <a:rPr lang="en-US" dirty="0"/>
              <a:t> rural.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Aktivitetet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në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kuadër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të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këtij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Programi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kanë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për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qëllim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dirty="0" err="1" smtClean="0"/>
              <a:t>Përmirësimin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dialogut</a:t>
            </a:r>
            <a:r>
              <a:rPr lang="en-US" dirty="0"/>
              <a:t> </a:t>
            </a:r>
            <a:r>
              <a:rPr lang="en-US" dirty="0" err="1"/>
              <a:t>kombëtar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me LEADER dhe CLLD me </a:t>
            </a:r>
            <a:r>
              <a:rPr lang="en-US" dirty="0" err="1"/>
              <a:t>autoritetet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 dhe </a:t>
            </a:r>
            <a:r>
              <a:rPr lang="en-US" dirty="0" err="1"/>
              <a:t>përfaqësuesit</a:t>
            </a:r>
            <a:r>
              <a:rPr lang="en-US" dirty="0"/>
              <a:t> e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; </a:t>
            </a:r>
          </a:p>
          <a:p>
            <a:r>
              <a:rPr lang="en-US" dirty="0" err="1" smtClean="0"/>
              <a:t>Përmirësimin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dialogut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me LEADER dhe </a:t>
            </a:r>
            <a:r>
              <a:rPr lang="en-US" dirty="0" err="1"/>
              <a:t>Zhvillimin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Udhëhequr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Komuniteti</a:t>
            </a:r>
            <a:r>
              <a:rPr lang="en-US" dirty="0"/>
              <a:t> (CLLD)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autoriteteve</a:t>
            </a:r>
            <a:r>
              <a:rPr lang="en-US" dirty="0"/>
              <a:t> </a:t>
            </a:r>
            <a:r>
              <a:rPr lang="en-US" dirty="0" err="1"/>
              <a:t>kombëtare</a:t>
            </a:r>
            <a:r>
              <a:rPr lang="en-US" dirty="0"/>
              <a:t>, </a:t>
            </a:r>
            <a:r>
              <a:rPr lang="en-US" dirty="0" err="1"/>
              <a:t>autoriteteve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 dhe </a:t>
            </a:r>
            <a:r>
              <a:rPr lang="en-US" dirty="0" err="1"/>
              <a:t>shoqërisë</a:t>
            </a:r>
            <a:r>
              <a:rPr lang="en-US" dirty="0"/>
              <a:t> </a:t>
            </a:r>
            <a:r>
              <a:rPr lang="en-US" dirty="0" err="1"/>
              <a:t>civile</a:t>
            </a:r>
            <a:r>
              <a:rPr lang="en-US" dirty="0"/>
              <a:t>, me </a:t>
            </a:r>
            <a:r>
              <a:rPr lang="en-US" dirty="0" err="1"/>
              <a:t>qëllim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promovimit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kuptimit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LEADER dhe CLLD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komunitetet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vendet</a:t>
            </a:r>
            <a:r>
              <a:rPr lang="en-US" dirty="0"/>
              <a:t> e </a:t>
            </a:r>
            <a:r>
              <a:rPr lang="en-US" dirty="0" err="1"/>
              <a:t>Ballkanit</a:t>
            </a:r>
            <a:r>
              <a:rPr lang="en-US" dirty="0"/>
              <a:t> </a:t>
            </a:r>
            <a:r>
              <a:rPr lang="en-US" dirty="0" err="1"/>
              <a:t>Perëndimor</a:t>
            </a:r>
            <a:r>
              <a:rPr lang="en-US" dirty="0"/>
              <a:t> dhe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Turqi</a:t>
            </a:r>
            <a:r>
              <a:rPr lang="en-US" dirty="0"/>
              <a:t>; </a:t>
            </a:r>
          </a:p>
          <a:p>
            <a:r>
              <a:rPr lang="en-US" dirty="0" err="1" smtClean="0"/>
              <a:t>Përkrahjen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iniciativave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nën-rajonale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krijimin</a:t>
            </a:r>
            <a:r>
              <a:rPr lang="en-US" dirty="0"/>
              <a:t> e </a:t>
            </a:r>
            <a:r>
              <a:rPr lang="en-US" dirty="0" err="1"/>
              <a:t>Grupeve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Veprimit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partneriteteve</a:t>
            </a:r>
            <a:r>
              <a:rPr lang="en-US" dirty="0"/>
              <a:t> </a:t>
            </a:r>
            <a:r>
              <a:rPr lang="en-US" dirty="0" err="1"/>
              <a:t>lokale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2213</Words>
  <Application>Microsoft Office PowerPoint</Application>
  <PresentationFormat>On-screen Show (4:3)</PresentationFormat>
  <Paragraphs>169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Narrow</vt:lpstr>
      <vt:lpstr>Calibri</vt:lpstr>
      <vt:lpstr>Candara</vt:lpstr>
      <vt:lpstr>Courier New</vt:lpstr>
      <vt:lpstr>Segoe UI Symbol</vt:lpstr>
      <vt:lpstr>Office Theme</vt:lpstr>
      <vt:lpstr>  Sesion Informimi      Programi i Grantit për Ngritjen e Kapaciteteve të Shoqërisë Civile dhe Advokimin   Qendra e Informimit Europian  5 Dhjetor 2017                </vt:lpstr>
      <vt:lpstr>Përmbajtja</vt:lpstr>
      <vt:lpstr>ALTER - Territore Aktive Lokale për Zhvillimin Ekonomik të Zonave Rurale </vt:lpstr>
      <vt:lpstr>ALTER – Partneret </vt:lpstr>
      <vt:lpstr>Objektivat specifik - ALTER</vt:lpstr>
      <vt:lpstr>Rezultatet e pritshme</vt:lpstr>
      <vt:lpstr>Milestones – ALTER në Shqipëri</vt:lpstr>
      <vt:lpstr>Granti për Ngritjen e Kapaciteteve të Shoqërisë Civile dhe Advokimin</vt:lpstr>
      <vt:lpstr>Programi i Grantit për Ngritjen e Kapaciteteve të Shoqërisë Civile dhe Advokimin </vt:lpstr>
      <vt:lpstr>Treguesit e Projektit </vt:lpstr>
      <vt:lpstr>Pranueshmëria </vt:lpstr>
      <vt:lpstr>PowerPoint Presentation</vt:lpstr>
      <vt:lpstr>Fusha tematike </vt:lpstr>
      <vt:lpstr>Pranueshmëria e Shpenzimeve </vt:lpstr>
      <vt:lpstr>Aktivitetet e Pranueshme për Financim </vt:lpstr>
      <vt:lpstr>Aktivitetet që NUK Janë të Pranueshme për Financim </vt:lpstr>
      <vt:lpstr>Kostot e papranueshme</vt:lpstr>
      <vt:lpstr>PowerPoint Presentation</vt:lpstr>
      <vt:lpstr>Si të Aplikoni?</vt:lpstr>
      <vt:lpstr>E rëndësishme!!! </vt:lpstr>
      <vt:lpstr>E rëndësishme!!! </vt:lpstr>
      <vt:lpstr>Vlerësimi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Sesion informimi      Programi i Grantit për Ngritjen e Kapaciteteve të Shoqërisë Civile dhe Advokimin                 Thirrje për projekt-propozime</dc:title>
  <dc:creator>Fujitsu</dc:creator>
  <cp:lastModifiedBy>Hewlett-Packard Company</cp:lastModifiedBy>
  <cp:revision>52</cp:revision>
  <dcterms:created xsi:type="dcterms:W3CDTF">2017-12-01T11:03:35Z</dcterms:created>
  <dcterms:modified xsi:type="dcterms:W3CDTF">2018-07-31T14:10:07Z</dcterms:modified>
</cp:coreProperties>
</file>